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8" r:id="rId3"/>
    <p:sldId id="331" r:id="rId4"/>
    <p:sldId id="340" r:id="rId5"/>
    <p:sldId id="348" r:id="rId6"/>
    <p:sldId id="341" r:id="rId7"/>
    <p:sldId id="336" r:id="rId8"/>
    <p:sldId id="332" r:id="rId9"/>
    <p:sldId id="339" r:id="rId10"/>
    <p:sldId id="337" r:id="rId11"/>
    <p:sldId id="347" r:id="rId12"/>
    <p:sldId id="346" r:id="rId13"/>
    <p:sldId id="338" r:id="rId14"/>
    <p:sldId id="354" r:id="rId15"/>
    <p:sldId id="355" r:id="rId16"/>
    <p:sldId id="373" r:id="rId17"/>
    <p:sldId id="356" r:id="rId18"/>
    <p:sldId id="377" r:id="rId19"/>
    <p:sldId id="357" r:id="rId20"/>
    <p:sldId id="358" r:id="rId21"/>
    <p:sldId id="359" r:id="rId22"/>
    <p:sldId id="360" r:id="rId23"/>
    <p:sldId id="361" r:id="rId24"/>
    <p:sldId id="333" r:id="rId25"/>
    <p:sldId id="342" r:id="rId26"/>
    <p:sldId id="376" r:id="rId27"/>
    <p:sldId id="372" r:id="rId28"/>
    <p:sldId id="343" r:id="rId29"/>
    <p:sldId id="349" r:id="rId30"/>
    <p:sldId id="352" r:id="rId31"/>
    <p:sldId id="364" r:id="rId32"/>
    <p:sldId id="353" r:id="rId33"/>
    <p:sldId id="366" r:id="rId34"/>
    <p:sldId id="367" r:id="rId35"/>
    <p:sldId id="274" r:id="rId36"/>
    <p:sldId id="276" r:id="rId37"/>
    <p:sldId id="277" r:id="rId38"/>
    <p:sldId id="278" r:id="rId39"/>
    <p:sldId id="281" r:id="rId40"/>
    <p:sldId id="284" r:id="rId41"/>
    <p:sldId id="285" r:id="rId42"/>
    <p:sldId id="286" r:id="rId43"/>
    <p:sldId id="350" r:id="rId44"/>
    <p:sldId id="293" r:id="rId45"/>
    <p:sldId id="316" r:id="rId46"/>
    <p:sldId id="365" r:id="rId47"/>
    <p:sldId id="294" r:id="rId48"/>
    <p:sldId id="299" r:id="rId49"/>
    <p:sldId id="362" r:id="rId50"/>
    <p:sldId id="374" r:id="rId51"/>
    <p:sldId id="371" r:id="rId52"/>
    <p:sldId id="368" r:id="rId53"/>
    <p:sldId id="369" r:id="rId54"/>
    <p:sldId id="370" r:id="rId55"/>
    <p:sldId id="375" r:id="rId5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 8.1_FX" initials="W8" lastIdx="0" clrIdx="0">
    <p:extLst>
      <p:ext uri="{19B8F6BF-5375-455C-9EA6-DF929625EA0E}">
        <p15:presenceInfo xmlns:p15="http://schemas.microsoft.com/office/powerpoint/2012/main" userId="WIN 8.1_FX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9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3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8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069A-999C-43FB-8350-56AE326375FA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AFD3-531A-4C82-8703-9406ED7D08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7360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069A-999C-43FB-8350-56AE326375FA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AFD3-531A-4C82-8703-9406ED7D08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5387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069A-999C-43FB-8350-56AE326375FA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AFD3-531A-4C82-8703-9406ED7D08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800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069A-999C-43FB-8350-56AE326375FA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AFD3-531A-4C82-8703-9406ED7D08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7229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069A-999C-43FB-8350-56AE326375FA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AFD3-531A-4C82-8703-9406ED7D08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6449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069A-999C-43FB-8350-56AE326375FA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AFD3-531A-4C82-8703-9406ED7D08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787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069A-999C-43FB-8350-56AE326375FA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AFD3-531A-4C82-8703-9406ED7D08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5273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069A-999C-43FB-8350-56AE326375FA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AFD3-531A-4C82-8703-9406ED7D08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5287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069A-999C-43FB-8350-56AE326375FA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AFD3-531A-4C82-8703-9406ED7D08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4798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069A-999C-43FB-8350-56AE326375FA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AFD3-531A-4C82-8703-9406ED7D08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886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069A-999C-43FB-8350-56AE326375FA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AFD3-531A-4C82-8703-9406ED7D08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3424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61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5069A-999C-43FB-8350-56AE326375FA}" type="datetimeFigureOut">
              <a:rPr lang="es-ES" smtClean="0"/>
              <a:t>10/08/2017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1AFD3-531A-4C82-8703-9406ED7D08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318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21" t="28605" r="24279" b="25380"/>
          <a:stretch/>
        </p:blipFill>
        <p:spPr>
          <a:xfrm>
            <a:off x="3000777" y="1706001"/>
            <a:ext cx="6521876" cy="331000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792746" y="382562"/>
            <a:ext cx="8937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AGROBIODIVERSIDAD DEL AJÍ Y SU USO SOSTENIBLE</a:t>
            </a:r>
            <a:endParaRPr lang="es-BO" sz="4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137994" y="5016009"/>
            <a:ext cx="39924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200" b="1" i="1" dirty="0" err="1" smtClean="0">
                <a:solidFill>
                  <a:srgbClr val="800000"/>
                </a:solidFill>
              </a:rPr>
              <a:t>Cresencio</a:t>
            </a:r>
            <a:r>
              <a:rPr lang="es-BO" sz="3200" b="1" i="1" dirty="0" smtClean="0">
                <a:solidFill>
                  <a:srgbClr val="800000"/>
                </a:solidFill>
              </a:rPr>
              <a:t> Calle Cruz</a:t>
            </a:r>
          </a:p>
          <a:p>
            <a:pPr algn="ctr"/>
            <a:r>
              <a:rPr lang="es-BO" sz="2400" b="1" dirty="0" smtClean="0">
                <a:solidFill>
                  <a:srgbClr val="800000"/>
                </a:solidFill>
              </a:rPr>
              <a:t>Ingeniero Agrónomo </a:t>
            </a:r>
            <a:r>
              <a:rPr lang="es-BO" sz="2400" b="1" dirty="0" err="1" smtClean="0">
                <a:solidFill>
                  <a:srgbClr val="800000"/>
                </a:solidFill>
              </a:rPr>
              <a:t>M.Sc</a:t>
            </a:r>
            <a:r>
              <a:rPr lang="es-BO" sz="2400" b="1" dirty="0" smtClean="0">
                <a:solidFill>
                  <a:srgbClr val="800000"/>
                </a:solidFill>
              </a:rPr>
              <a:t>.</a:t>
            </a:r>
          </a:p>
          <a:p>
            <a:pPr algn="ctr"/>
            <a:endParaRPr lang="es-BO" sz="2400" b="1" dirty="0" smtClean="0">
              <a:solidFill>
                <a:srgbClr val="800000"/>
              </a:solidFill>
            </a:endParaRPr>
          </a:p>
          <a:p>
            <a:pPr algn="ctr"/>
            <a:r>
              <a:rPr lang="es-BO" sz="2400" b="1" dirty="0" smtClean="0">
                <a:solidFill>
                  <a:srgbClr val="800000"/>
                </a:solidFill>
              </a:rPr>
              <a:t>La Paz, agosto 2017</a:t>
            </a:r>
            <a:endParaRPr lang="es-BO" sz="2400" b="1" dirty="0">
              <a:solidFill>
                <a:srgbClr val="800000"/>
              </a:solidFill>
            </a:endParaRPr>
          </a:p>
        </p:txBody>
      </p:sp>
      <p:pic>
        <p:nvPicPr>
          <p:cNvPr id="5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405" y="210477"/>
            <a:ext cx="1439862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19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20" y="379230"/>
            <a:ext cx="8278368" cy="573863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083552" y="6400800"/>
            <a:ext cx="4011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(</a:t>
            </a:r>
            <a:r>
              <a:rPr lang="es-ES" dirty="0" err="1" smtClean="0"/>
              <a:t>Ajies</a:t>
            </a:r>
            <a:r>
              <a:rPr lang="es-ES" dirty="0" smtClean="0"/>
              <a:t> de Chuquisaca, Foto PROINPA)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541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4671" y="175811"/>
            <a:ext cx="8355244" cy="62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5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65" t="18807" r="13883" b="7697"/>
          <a:stretch/>
        </p:blipFill>
        <p:spPr>
          <a:xfrm>
            <a:off x="1197735" y="497334"/>
            <a:ext cx="9990262" cy="57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3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270986"/>
              </p:ext>
            </p:extLst>
          </p:nvPr>
        </p:nvGraphicFramePr>
        <p:xfrm>
          <a:off x="1159099" y="1609862"/>
          <a:ext cx="9659155" cy="4045138"/>
        </p:xfrm>
        <a:graphic>
          <a:graphicData uri="http://schemas.openxmlformats.org/drawingml/2006/table">
            <a:tbl>
              <a:tblPr firstRow="1" firstCol="1" bandRow="1"/>
              <a:tblGrid>
                <a:gridCol w="4839414"/>
                <a:gridCol w="4819741"/>
              </a:tblGrid>
              <a:tr h="39220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BO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Nombre Local o Comercial</a:t>
                      </a:r>
                      <a:endParaRPr lang="es-B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BO" sz="1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Nombre científico</a:t>
                      </a:r>
                      <a:endParaRPr lang="es-B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4418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BO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Huacareteño, Asta de Buey, Asta de toro, Chicotillo,  Citace, Taceci.</a:t>
                      </a:r>
                      <a:endParaRPr lang="es-B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Capsicum baccatum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L. var </a:t>
                      </a:r>
                      <a:r>
                        <a:rPr lang="en-US" sz="16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pendulum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(Willd.) Eshbaugh</a:t>
                      </a:r>
                      <a:endParaRPr lang="es-B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257">
                <a:tc rowSpan="2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BO" sz="16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Ulupica</a:t>
                      </a:r>
                      <a:endParaRPr lang="es-B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Capsicum cardenasii 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Heisser &amp; P.G.Sm</a:t>
                      </a:r>
                      <a:endParaRPr lang="es-B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209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Capsicum eximium 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Hunz</a:t>
                      </a:r>
                      <a:endParaRPr lang="es-B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20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Ají verde, "k'omer uchu"</a:t>
                      </a:r>
                      <a:endParaRPr lang="es-B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Capsicum chinense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Jacq</a:t>
                      </a:r>
                      <a:endParaRPr lang="es-B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20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Garnicas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y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cumbaros</a:t>
                      </a:r>
                      <a:endParaRPr lang="es-B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Capsicum frutescens 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L.</a:t>
                      </a:r>
                      <a:endParaRPr lang="es-B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20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Arivivi</a:t>
                      </a:r>
                      <a:endParaRPr lang="es-B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Capsicum microcarpum 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DC</a:t>
                      </a:r>
                      <a:endParaRPr lang="es-B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20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Locoto</a:t>
                      </a:r>
                      <a:endParaRPr lang="es-B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FR" sz="16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Capsicum pubescens</a:t>
                      </a:r>
                      <a:r>
                        <a:rPr lang="fr-F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Ruiz y Pav.</a:t>
                      </a:r>
                      <a:endParaRPr lang="es-B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20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Ají putita</a:t>
                      </a:r>
                      <a:endParaRPr lang="es-BO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FR" sz="1600" i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Capsicum</a:t>
                      </a:r>
                      <a:r>
                        <a:rPr lang="fr-FR" sz="1600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fr-FR" sz="1600" i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sp</a:t>
                      </a:r>
                      <a:r>
                        <a:rPr lang="fr-FR" sz="1600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.</a:t>
                      </a:r>
                      <a:endParaRPr lang="es-B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1674253" y="826274"/>
            <a:ext cx="8809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Detalle de nombres locales y científicos del género </a:t>
            </a:r>
            <a:r>
              <a:rPr lang="es-BO" b="1" i="1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Capsicum</a:t>
            </a:r>
            <a:r>
              <a:rPr lang="es-BO" b="1" i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BO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en Bolivia</a:t>
            </a:r>
            <a:r>
              <a:rPr lang="es-BO" b="1" i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s-BO" dirty="0"/>
          </a:p>
        </p:txBody>
      </p:sp>
      <p:sp>
        <p:nvSpPr>
          <p:cNvPr id="9" name="Rectángulo 8"/>
          <p:cNvSpPr/>
          <p:nvPr/>
        </p:nvSpPr>
        <p:spPr>
          <a:xfrm>
            <a:off x="4871639" y="5841012"/>
            <a:ext cx="579722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s-ES" i="1" dirty="0">
                <a:latin typeface="Arial" panose="020B0604020202020204" pitchFamily="34" charset="0"/>
                <a:ea typeface="Times New Roman" panose="02020603050405020304" pitchFamily="18" charset="0"/>
              </a:rPr>
              <a:t>(A base de Velasco y Blanco, 2006 y </a:t>
            </a:r>
            <a:r>
              <a:rPr lang="es-ES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Jäger</a:t>
            </a:r>
            <a:r>
              <a:rPr lang="es-ES" i="1" dirty="0">
                <a:latin typeface="Arial" panose="020B0604020202020204" pitchFamily="34" charset="0"/>
                <a:ea typeface="Times New Roman" panose="02020603050405020304" pitchFamily="18" charset="0"/>
              </a:rPr>
              <a:t> et al, 2013)</a:t>
            </a:r>
            <a:endParaRPr lang="es-BO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55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1383" y="2245441"/>
            <a:ext cx="10515600" cy="1325563"/>
          </a:xfrm>
        </p:spPr>
        <p:txBody>
          <a:bodyPr/>
          <a:lstStyle/>
          <a:p>
            <a:pPr algn="ctr"/>
            <a:r>
              <a:rPr lang="es-BO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ASPECTOS PRODUCTIVOS</a:t>
            </a:r>
            <a:endParaRPr lang="es-BO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0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Principales productores en el mundo</a:t>
            </a:r>
            <a:endParaRPr lang="es-BO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BO" dirty="0"/>
              <a:t>A nivel mundial los principales países productores son; India (1'223.400 t), China (265.000 t), Pakistán (171.700 t), Tailandia (158.833 t) cantidades que incluyen la producción en fresco como deshidratado (</a:t>
            </a:r>
            <a:r>
              <a:rPr lang="es-BO" dirty="0" err="1"/>
              <a:t>Faostat</a:t>
            </a:r>
            <a:r>
              <a:rPr lang="es-BO" dirty="0"/>
              <a:t>, 2012).</a:t>
            </a:r>
          </a:p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53560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215" y="288725"/>
            <a:ext cx="9625311" cy="636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5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13" y="365125"/>
            <a:ext cx="5256390" cy="576032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598227" y="1995054"/>
            <a:ext cx="36056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Actualmente se estima que en Bolivia se producen entre 2000 a 3000 toneladas de ají.</a:t>
            </a:r>
          </a:p>
          <a:p>
            <a:endParaRPr lang="es-ES" sz="2000" dirty="0" smtClean="0"/>
          </a:p>
          <a:p>
            <a:r>
              <a:rPr lang="es-ES" sz="2000" dirty="0" smtClean="0"/>
              <a:t>El departamento de Chuquisaca es el principal productor con mas del 80% seguido de Tarija, Cochabamba, Santa Cruz y La Paz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3" name="Elipse 2"/>
          <p:cNvSpPr/>
          <p:nvPr/>
        </p:nvSpPr>
        <p:spPr>
          <a:xfrm>
            <a:off x="1682496" y="3108960"/>
            <a:ext cx="243840" cy="353568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/>
          <p:cNvSpPr/>
          <p:nvPr/>
        </p:nvSpPr>
        <p:spPr>
          <a:xfrm>
            <a:off x="2261616" y="2932176"/>
            <a:ext cx="243840" cy="353568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251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18" y="244699"/>
            <a:ext cx="10628671" cy="638851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259910" y="6156102"/>
            <a:ext cx="264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/>
              <a:t>(A base de INE, 2017) 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413886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7 Imagen" descr="aguay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6145214"/>
            <a:ext cx="91440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3 Marcador de fecha"/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dist="25399" dir="2700000" algn="ctr" rotWithShape="0">
              <a:schemeClr val="bg2"/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sz="1400"/>
          </a:p>
        </p:txBody>
      </p:sp>
      <p:sp>
        <p:nvSpPr>
          <p:cNvPr id="6" name="4 Marcador de pie de página"/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dist="25399" dir="2700000" algn="ctr" rotWithShape="0">
              <a:schemeClr val="bg2"/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sz="1400"/>
          </a:p>
        </p:txBody>
      </p:sp>
      <p:sp>
        <p:nvSpPr>
          <p:cNvPr id="3077" name="Rectangle 2"/>
          <p:cNvSpPr>
            <a:spLocks noChangeArrowheads="1"/>
          </p:cNvSpPr>
          <p:nvPr/>
        </p:nvSpPr>
        <p:spPr bwMode="auto">
          <a:xfrm>
            <a:off x="1687132" y="142875"/>
            <a:ext cx="8358389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Variedades de Ají, liberadas para </a:t>
            </a:r>
            <a:r>
              <a:rPr lang="es-E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Valles en Chuquisaca</a:t>
            </a:r>
            <a:endParaRPr lang="es-ES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8" name="307 Imagen" descr="copia de ají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6938" y="714376"/>
            <a:ext cx="34290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308 Imagen" descr="copia de ají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8863" y="714375"/>
            <a:ext cx="3529012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978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0622" y="287853"/>
            <a:ext cx="10515600" cy="742458"/>
          </a:xfrm>
        </p:spPr>
        <p:txBody>
          <a:bodyPr/>
          <a:lstStyle/>
          <a:p>
            <a:pPr algn="ctr"/>
            <a:r>
              <a:rPr lang="es-BO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 DE PRESENTACIÓN</a:t>
            </a:r>
            <a:endParaRPr lang="es-BO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918952" y="1571223"/>
            <a:ext cx="8358389" cy="687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s-BO" sz="2800" b="1" i="1" dirty="0" smtClean="0">
                <a:solidFill>
                  <a:srgbClr val="800000"/>
                </a:solidFill>
              </a:rPr>
              <a:t>  ORÍGENES Y TIPOS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s-BO" sz="2800" b="1" i="1" dirty="0" smtClean="0">
                <a:solidFill>
                  <a:srgbClr val="800000"/>
                </a:solidFill>
              </a:rPr>
              <a:t>  LA AGROBIODIVERSIDAD DEL AJÍ EN BOLIVIA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s-BO" sz="2800" b="1" i="1" dirty="0" smtClean="0">
                <a:solidFill>
                  <a:srgbClr val="800000"/>
                </a:solidFill>
              </a:rPr>
              <a:t>  ASPECTOS PRODUCTIVOS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s-BO" sz="2800" b="1" i="1" dirty="0" smtClean="0">
                <a:solidFill>
                  <a:srgbClr val="800000"/>
                </a:solidFill>
              </a:rPr>
              <a:t>  USOS ACTUALES Y POTENCIALES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s-BO" sz="2800" b="1" i="1" dirty="0" smtClean="0">
                <a:solidFill>
                  <a:srgbClr val="800000"/>
                </a:solidFill>
              </a:rPr>
              <a:t>  PREFERENCIAS DE CONSUMO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s-BO" sz="2800" b="1" i="1" dirty="0" smtClean="0">
                <a:solidFill>
                  <a:srgbClr val="800000"/>
                </a:solidFill>
              </a:rPr>
              <a:t>  RESCATE Y PROMOCIÓN DE AJIES NATIVOS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s-BO" sz="2800" b="1" i="1" dirty="0" smtClean="0">
                <a:solidFill>
                  <a:srgbClr val="800000"/>
                </a:solidFill>
              </a:rPr>
              <a:t>  EL AJÍ Y LA SALUD, ASPECTOS CONTRADICTORIOS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BO" sz="2800" b="1" i="1" dirty="0" smtClean="0">
              <a:solidFill>
                <a:srgbClr val="8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BO" sz="2800" b="1" i="1" dirty="0" smtClean="0">
              <a:solidFill>
                <a:srgbClr val="8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BO" sz="2800" b="1" i="1" dirty="0" smtClean="0">
              <a:solidFill>
                <a:srgbClr val="8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BO" sz="2800" b="1" i="1" dirty="0" smtClean="0">
              <a:solidFill>
                <a:srgbClr val="8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BO" sz="28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2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4536651" y="227549"/>
            <a:ext cx="485204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Variedades liberadas</a:t>
            </a:r>
            <a:endParaRPr lang="es-ES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8" name="Picture 5" descr="F4A  Ancho Dul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614" y="1675123"/>
            <a:ext cx="5003575" cy="375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F4B  Punta de Lan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0312" y="1675123"/>
            <a:ext cx="5003606" cy="375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706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7 Imagen" descr="aguay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45214"/>
            <a:ext cx="121920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3 Marcador de fecha"/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dist="25399" dir="2700000" algn="ctr" rotWithShape="0">
              <a:schemeClr val="bg2"/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sz="1400"/>
          </a:p>
        </p:txBody>
      </p:sp>
      <p:sp>
        <p:nvSpPr>
          <p:cNvPr id="6" name="4 Marcador de pie de página"/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dist="25399" dir="2700000" algn="ctr" rotWithShape="0">
              <a:schemeClr val="bg2"/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sz="1400"/>
          </a:p>
        </p:txBody>
      </p:sp>
      <p:sp>
        <p:nvSpPr>
          <p:cNvPr id="4101" name="Rectangle 2"/>
          <p:cNvSpPr>
            <a:spLocks noChangeArrowheads="1"/>
          </p:cNvSpPr>
          <p:nvPr/>
        </p:nvSpPr>
        <p:spPr bwMode="auto">
          <a:xfrm>
            <a:off x="2276800" y="888638"/>
            <a:ext cx="7858125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sz="2400" b="1" dirty="0">
                <a:solidFill>
                  <a:schemeClr val="tx2"/>
                </a:solidFill>
              </a:rPr>
              <a:t>VARIEDADES DE AJÍ, LIBERADAS PARA EL CHACO</a:t>
            </a:r>
          </a:p>
          <a:p>
            <a:pPr eaLnBrk="1" hangingPunct="1"/>
            <a:endParaRPr lang="es-ES" sz="2400" b="1" dirty="0">
              <a:solidFill>
                <a:schemeClr val="tx2"/>
              </a:solidFill>
            </a:endParaRPr>
          </a:p>
          <a:p>
            <a:pPr eaLnBrk="1" hangingPunct="1"/>
            <a:endParaRPr lang="es-ES" sz="2400" b="1" dirty="0">
              <a:solidFill>
                <a:schemeClr val="tx2"/>
              </a:solidFill>
            </a:endParaRPr>
          </a:p>
          <a:p>
            <a:pPr eaLnBrk="1" hangingPunct="1"/>
            <a:r>
              <a:rPr lang="es-ES" sz="2400" b="1" dirty="0">
                <a:solidFill>
                  <a:schemeClr val="tx2"/>
                </a:solidFill>
              </a:rPr>
              <a:t>CHICOTILLO DEL PERDERNAL (2012) Ají Picante</a:t>
            </a:r>
          </a:p>
          <a:p>
            <a:pPr eaLnBrk="1" hangingPunct="1"/>
            <a:endParaRPr lang="es-ES" sz="2400" b="1" dirty="0">
              <a:solidFill>
                <a:schemeClr val="tx2"/>
              </a:solidFill>
            </a:endParaRPr>
          </a:p>
          <a:p>
            <a:pPr eaLnBrk="1" hangingPunct="1"/>
            <a:r>
              <a:rPr lang="es-ES" sz="2400" b="1" dirty="0">
                <a:solidFill>
                  <a:schemeClr val="tx2"/>
                </a:solidFill>
              </a:rPr>
              <a:t>HUACARETEÑO (2012) Ají Dulce</a:t>
            </a:r>
          </a:p>
          <a:p>
            <a:pPr eaLnBrk="1" hangingPunct="1"/>
            <a:endParaRPr lang="es-ES" sz="2400" b="1" dirty="0">
              <a:solidFill>
                <a:schemeClr val="tx2"/>
              </a:solidFill>
            </a:endParaRPr>
          </a:p>
          <a:p>
            <a:pPr eaLnBrk="1" hangingPunct="1"/>
            <a:endParaRPr lang="es-ES" sz="2400" b="1" dirty="0">
              <a:solidFill>
                <a:schemeClr val="tx2"/>
              </a:solidFill>
            </a:endParaRPr>
          </a:p>
          <a:p>
            <a:pPr eaLnBrk="1" hangingPunct="1"/>
            <a:endParaRPr lang="es-ES" sz="2400" b="1" dirty="0">
              <a:solidFill>
                <a:schemeClr val="tx2"/>
              </a:solidFill>
            </a:endParaRPr>
          </a:p>
          <a:p>
            <a:pPr eaLnBrk="1" hangingPunct="1"/>
            <a:endParaRPr lang="es-ES" sz="2400" b="1" dirty="0">
              <a:solidFill>
                <a:schemeClr val="tx2"/>
              </a:solidFill>
            </a:endParaRPr>
          </a:p>
          <a:p>
            <a:pPr eaLnBrk="1" hangingPunct="1"/>
            <a:endParaRPr lang="es-ES" sz="2400" b="1" dirty="0">
              <a:solidFill>
                <a:schemeClr val="tx2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5111" y="3011126"/>
            <a:ext cx="3477656" cy="315069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56" y="3011126"/>
            <a:ext cx="3522518" cy="31506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0121" y="3011126"/>
            <a:ext cx="3937108" cy="308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90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39" y="415486"/>
            <a:ext cx="4200508" cy="5614903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867351" y="1579418"/>
            <a:ext cx="3168203" cy="319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s-E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Investigación participativa</a:t>
            </a:r>
          </a:p>
          <a:p>
            <a:pPr algn="ctr" eaLnBrk="1" hangingPunct="1"/>
            <a:endParaRPr lang="es-ES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/>
            <a:r>
              <a:rPr lang="es-ES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CIAL’s</a:t>
            </a:r>
            <a:endParaRPr lang="es-ES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/>
            <a:r>
              <a:rPr lang="es-E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Comites</a:t>
            </a:r>
            <a:r>
              <a:rPr lang="es-E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Investigación Agrícola Local)</a:t>
            </a:r>
            <a:endParaRPr lang="es-ES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320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34" y="586468"/>
            <a:ext cx="3940052" cy="523686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868" y="600487"/>
            <a:ext cx="3325702" cy="249800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866" y="3284114"/>
            <a:ext cx="3359532" cy="251777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41725" y="2667486"/>
            <a:ext cx="316820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s-E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Técnicas de secado</a:t>
            </a:r>
            <a:endParaRPr lang="es-ES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964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1383" y="2245441"/>
            <a:ext cx="10515600" cy="1325563"/>
          </a:xfrm>
        </p:spPr>
        <p:txBody>
          <a:bodyPr/>
          <a:lstStyle/>
          <a:p>
            <a:pPr algn="ctr"/>
            <a:r>
              <a:rPr lang="es-BO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USOS ACTUALES Y POTENCIALES</a:t>
            </a:r>
            <a:endParaRPr lang="es-BO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71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6256"/>
          </a:xfrm>
        </p:spPr>
        <p:txBody>
          <a:bodyPr>
            <a:normAutofit/>
          </a:bodyPr>
          <a:lstStyle/>
          <a:p>
            <a:pPr algn="ctr"/>
            <a:r>
              <a:rPr lang="es-BO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Consumo del ají</a:t>
            </a:r>
            <a:endParaRPr lang="es-BO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BO" dirty="0"/>
              <a:t>El ají es el condimento y aderezo infaltable de las comidas bolivianas, conocido como "</a:t>
            </a:r>
            <a:r>
              <a:rPr lang="es-BO" b="1" dirty="0" err="1"/>
              <a:t>uchu</a:t>
            </a:r>
            <a:r>
              <a:rPr lang="es-BO" dirty="0"/>
              <a:t>" en quechua, "</a:t>
            </a:r>
            <a:r>
              <a:rPr lang="es-BO" b="1" dirty="0" err="1"/>
              <a:t>waik'a</a:t>
            </a:r>
            <a:r>
              <a:rPr lang="es-BO" dirty="0"/>
              <a:t>" en </a:t>
            </a:r>
            <a:r>
              <a:rPr lang="es-BO" dirty="0" err="1"/>
              <a:t>aymará</a:t>
            </a:r>
            <a:r>
              <a:rPr lang="es-BO" dirty="0"/>
              <a:t> y "</a:t>
            </a:r>
            <a:r>
              <a:rPr lang="es-BO" b="1" dirty="0" err="1"/>
              <a:t>ky'ÿi</a:t>
            </a:r>
            <a:r>
              <a:rPr lang="es-BO" dirty="0"/>
              <a:t>" en </a:t>
            </a:r>
            <a:r>
              <a:rPr lang="es-BO" dirty="0" smtClean="0"/>
              <a:t>guaraní.</a:t>
            </a:r>
          </a:p>
          <a:p>
            <a:endParaRPr lang="es-BO" dirty="0" smtClean="0"/>
          </a:p>
          <a:p>
            <a:r>
              <a:rPr lang="es-BO" dirty="0" smtClean="0"/>
              <a:t>El </a:t>
            </a:r>
            <a:r>
              <a:rPr lang="es-BO" dirty="0"/>
              <a:t>Mondongo, </a:t>
            </a:r>
            <a:r>
              <a:rPr lang="es-BO" dirty="0" err="1"/>
              <a:t>Lawa</a:t>
            </a:r>
            <a:r>
              <a:rPr lang="es-BO" dirty="0"/>
              <a:t> </a:t>
            </a:r>
            <a:r>
              <a:rPr lang="es-BO" dirty="0" err="1"/>
              <a:t>uchu</a:t>
            </a:r>
            <a:r>
              <a:rPr lang="es-BO" dirty="0"/>
              <a:t>, Picantes de pollo, de cola, </a:t>
            </a:r>
            <a:r>
              <a:rPr lang="es-BO" dirty="0" smtClean="0"/>
              <a:t>mixto, lengua, </a:t>
            </a:r>
            <a:r>
              <a:rPr lang="es-BO" dirty="0" err="1" smtClean="0"/>
              <a:t>Chajchu</a:t>
            </a:r>
            <a:r>
              <a:rPr lang="es-BO" dirty="0" smtClean="0"/>
              <a:t>, Fricasé, Ají de Fideo, Ají de Palomitas….. </a:t>
            </a:r>
          </a:p>
          <a:p>
            <a:endParaRPr lang="es-BO" dirty="0" smtClean="0"/>
          </a:p>
          <a:p>
            <a:r>
              <a:rPr lang="es-BO" dirty="0" smtClean="0"/>
              <a:t>En fresco se prepara </a:t>
            </a:r>
            <a:r>
              <a:rPr lang="es-BO" dirty="0"/>
              <a:t>la "</a:t>
            </a:r>
            <a:r>
              <a:rPr lang="es-BO" dirty="0" err="1"/>
              <a:t>sarza</a:t>
            </a:r>
            <a:r>
              <a:rPr lang="es-BO" dirty="0"/>
              <a:t>" junto al choclo, papa y queso. </a:t>
            </a:r>
            <a:endParaRPr lang="es-BO" dirty="0" smtClean="0"/>
          </a:p>
          <a:p>
            <a:pPr marL="0" indent="0">
              <a:buNone/>
            </a:pPr>
            <a:endParaRPr lang="es-BO" dirty="0" smtClean="0"/>
          </a:p>
          <a:p>
            <a:pPr marL="0" indent="0" algn="ctr">
              <a:buNone/>
            </a:pPr>
            <a:r>
              <a:rPr lang="es-BO" dirty="0" smtClean="0"/>
              <a:t>Los  </a:t>
            </a:r>
            <a:r>
              <a:rPr lang="es-BO" dirty="0"/>
              <a:t>"</a:t>
            </a:r>
            <a:r>
              <a:rPr lang="es-BO" b="1" dirty="0" err="1"/>
              <a:t>k'ara</a:t>
            </a:r>
            <a:r>
              <a:rPr lang="es-BO" b="1" dirty="0"/>
              <a:t> </a:t>
            </a:r>
            <a:r>
              <a:rPr lang="es-BO" b="1" dirty="0" smtClean="0"/>
              <a:t>panzas</a:t>
            </a:r>
            <a:r>
              <a:rPr lang="es-BO" dirty="0" smtClean="0"/>
              <a:t>“</a:t>
            </a:r>
          </a:p>
          <a:p>
            <a:pPr marL="0" indent="0" algn="ctr">
              <a:buNone/>
            </a:pPr>
            <a:r>
              <a:rPr lang="es-BO" dirty="0" smtClean="0"/>
              <a:t> </a:t>
            </a:r>
            <a:r>
              <a:rPr lang="es-BO" dirty="0"/>
              <a:t>("estómagos picantes")</a:t>
            </a:r>
          </a:p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75112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90" y="328546"/>
            <a:ext cx="2466975" cy="18478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084" y="328546"/>
            <a:ext cx="2633186" cy="18478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948" y="328546"/>
            <a:ext cx="2466975" cy="18478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090" y="2636681"/>
            <a:ext cx="2552700" cy="17907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084" y="2636681"/>
            <a:ext cx="2690947" cy="179547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112" y="2636681"/>
            <a:ext cx="3186600" cy="17907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75" y="4696275"/>
            <a:ext cx="2638455" cy="175603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084" y="4658254"/>
            <a:ext cx="2745814" cy="183208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20" b="8780"/>
          <a:stretch/>
        </p:blipFill>
        <p:spPr>
          <a:xfrm>
            <a:off x="6642785" y="4623515"/>
            <a:ext cx="3131713" cy="191895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7509673" y="2802093"/>
            <a:ext cx="6213921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53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994" y="1081135"/>
            <a:ext cx="7361516" cy="379126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009" y="362207"/>
            <a:ext cx="3719499" cy="219842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449" y="3569455"/>
            <a:ext cx="3425059" cy="230498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641823" y="2560633"/>
            <a:ext cx="4057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BO" b="1" i="1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Arivivi</a:t>
            </a:r>
            <a:r>
              <a:rPr lang="es-BO" i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BO" i="1" dirty="0"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s-BO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Capsicum</a:t>
            </a:r>
            <a:r>
              <a:rPr lang="es-BO" i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BO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microcarpum</a:t>
            </a:r>
            <a:r>
              <a:rPr lang="es-BO" i="1" dirty="0">
                <a:latin typeface="Arial" panose="020B0604020202020204" pitchFamily="34" charset="0"/>
                <a:ea typeface="Times New Roman" panose="02020603050405020304" pitchFamily="18" charset="0"/>
              </a:rPr>
              <a:t> DC)</a:t>
            </a:r>
            <a:endParaRPr lang="es-BO" dirty="0"/>
          </a:p>
        </p:txBody>
      </p:sp>
      <p:sp>
        <p:nvSpPr>
          <p:cNvPr id="6" name="Rectángulo 5"/>
          <p:cNvSpPr/>
          <p:nvPr/>
        </p:nvSpPr>
        <p:spPr>
          <a:xfrm>
            <a:off x="6967452" y="5881221"/>
            <a:ext cx="501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Cumbaro</a:t>
            </a:r>
            <a:r>
              <a:rPr lang="es-ES_tradnl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 o Garnica </a:t>
            </a:r>
            <a:r>
              <a:rPr lang="es-ES_tradnl" i="1" dirty="0"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s-BO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Capsicum</a:t>
            </a:r>
            <a:r>
              <a:rPr lang="es-BO" i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BO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frutescens</a:t>
            </a:r>
            <a:r>
              <a:rPr lang="es-BO" i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BO" dirty="0">
                <a:latin typeface="Arial" panose="020B0604020202020204" pitchFamily="34" charset="0"/>
                <a:ea typeface="Times New Roman" panose="02020603050405020304" pitchFamily="18" charset="0"/>
              </a:rPr>
              <a:t>L)</a:t>
            </a:r>
            <a:r>
              <a:rPr lang="es-ES_tradnl" i="1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endParaRPr lang="es-BO" dirty="0"/>
          </a:p>
        </p:txBody>
      </p:sp>
      <p:sp>
        <p:nvSpPr>
          <p:cNvPr id="7" name="Rectángulo 6"/>
          <p:cNvSpPr/>
          <p:nvPr/>
        </p:nvSpPr>
        <p:spPr>
          <a:xfrm>
            <a:off x="1209767" y="304917"/>
            <a:ext cx="53219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BO" sz="4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especies silvestres</a:t>
            </a:r>
            <a:endParaRPr lang="es-ES" sz="4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964" y="4941929"/>
            <a:ext cx="3418609" cy="186502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51429" y="5689777"/>
            <a:ext cx="28905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b="1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Ulupica</a:t>
            </a:r>
            <a:endParaRPr lang="es-ES_tradnl" b="1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ES_tradnl" dirty="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S_tradnl" i="1" dirty="0" err="1">
                <a:latin typeface="Arial" panose="020B0604020202020204" pitchFamily="34" charset="0"/>
                <a:ea typeface="Calibri" panose="020F0502020204030204" pitchFamily="34" charset="0"/>
              </a:rPr>
              <a:t>Capsicum</a:t>
            </a:r>
            <a:r>
              <a:rPr lang="es-ES_tradnl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_tradnl" i="1" dirty="0" err="1">
                <a:latin typeface="Arial" panose="020B0604020202020204" pitchFamily="34" charset="0"/>
                <a:ea typeface="Calibri" panose="020F0502020204030204" pitchFamily="34" charset="0"/>
              </a:rPr>
              <a:t>eximium</a:t>
            </a:r>
            <a:r>
              <a:rPr lang="es-ES_tradnl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_tradnl" dirty="0" err="1">
                <a:latin typeface="Arial" panose="020B0604020202020204" pitchFamily="34" charset="0"/>
                <a:ea typeface="Calibri" panose="020F0502020204030204" pitchFamily="34" charset="0"/>
              </a:rPr>
              <a:t>Hunz</a:t>
            </a:r>
            <a:r>
              <a:rPr lang="es-ES_tradnl" dirty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791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57" t="26965" r="17543" b="24680"/>
          <a:stretch/>
        </p:blipFill>
        <p:spPr>
          <a:xfrm>
            <a:off x="645974" y="1181100"/>
            <a:ext cx="1131794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4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32" t="36543" r="23791" b="13030"/>
          <a:stretch/>
        </p:blipFill>
        <p:spPr>
          <a:xfrm>
            <a:off x="527245" y="301336"/>
            <a:ext cx="10986321" cy="59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9259" y="1408314"/>
            <a:ext cx="10515600" cy="1325563"/>
          </a:xfrm>
        </p:spPr>
        <p:txBody>
          <a:bodyPr/>
          <a:lstStyle/>
          <a:p>
            <a:pPr algn="ctr"/>
            <a:r>
              <a:rPr lang="es-BO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ORIGENES Y TIPOS</a:t>
            </a:r>
            <a:endParaRPr lang="es-BO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44" y="2978576"/>
            <a:ext cx="10132430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6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161" y="657115"/>
            <a:ext cx="5944115" cy="334089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622738" y="4435871"/>
            <a:ext cx="81909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s-E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s-ES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capsaicina</a:t>
            </a:r>
            <a:r>
              <a:rPr lang="es-E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un compuesto químico que genera irritación en los mamíferos.</a:t>
            </a:r>
            <a:endParaRPr lang="es-ES" sz="3200" dirty="0"/>
          </a:p>
        </p:txBody>
      </p:sp>
      <p:sp>
        <p:nvSpPr>
          <p:cNvPr id="2" name="Rectángulo 1"/>
          <p:cNvSpPr/>
          <p:nvPr/>
        </p:nvSpPr>
        <p:spPr>
          <a:xfrm>
            <a:off x="4037654" y="5513089"/>
            <a:ext cx="4401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BO" sz="2000" dirty="0" smtClean="0"/>
              <a:t>(trans-8-metil-N-vainillil-6-nonenamida) </a:t>
            </a:r>
            <a:endParaRPr lang="es-BO" sz="2000" dirty="0"/>
          </a:p>
        </p:txBody>
      </p:sp>
    </p:spTree>
    <p:extLst>
      <p:ext uri="{BB962C8B-B14F-4D97-AF65-F5344CB8AC3E}">
        <p14:creationId xmlns:p14="http://schemas.microsoft.com/office/powerpoint/2010/main" val="166412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6477" y="263431"/>
            <a:ext cx="6753871" cy="285911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934" y="3039414"/>
            <a:ext cx="6503831" cy="379222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8313" y="1595341"/>
            <a:ext cx="1880754" cy="14440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0206" y="5315332"/>
            <a:ext cx="1516363" cy="1542668"/>
          </a:xfrm>
          <a:prstGeom prst="rect">
            <a:avLst/>
          </a:prstGeom>
        </p:spPr>
      </p:pic>
      <p:sp>
        <p:nvSpPr>
          <p:cNvPr id="6" name="Flecha izquierda 5"/>
          <p:cNvSpPr/>
          <p:nvPr/>
        </p:nvSpPr>
        <p:spPr>
          <a:xfrm>
            <a:off x="7678882" y="2161308"/>
            <a:ext cx="649431" cy="2078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7222" y="6206133"/>
            <a:ext cx="664522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57300" y="1496292"/>
            <a:ext cx="937259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"Una vez que se desarrolla el gusto por la comida picante, que proporciona una sensación elevada, no hay marcha atrás", dice el famoso cocinero indio </a:t>
            </a:r>
            <a:r>
              <a:rPr lang="es-ES" sz="2800" dirty="0" err="1"/>
              <a:t>Madhur</a:t>
            </a:r>
            <a:r>
              <a:rPr lang="es-ES" sz="2800" dirty="0"/>
              <a:t> </a:t>
            </a:r>
            <a:r>
              <a:rPr lang="es-ES" sz="2800" dirty="0" err="1"/>
              <a:t>Jaffrey</a:t>
            </a:r>
            <a:r>
              <a:rPr lang="es-ES" sz="2800" dirty="0"/>
              <a:t>. "Se convierte en un ansia." El ají, dice, no es tanto una semilla de cambio "como un conquistador”, </a:t>
            </a:r>
            <a:r>
              <a:rPr lang="es-ES" sz="2800" dirty="0" smtClean="0"/>
              <a:t>sino como “un </a:t>
            </a:r>
            <a:r>
              <a:rPr lang="es-ES" sz="2800" dirty="0"/>
              <a:t>maestro seductor</a:t>
            </a:r>
            <a:r>
              <a:rPr lang="es-ES" sz="2800" dirty="0" smtClean="0"/>
              <a:t>".</a:t>
            </a:r>
          </a:p>
          <a:p>
            <a:endParaRPr lang="es-ES" sz="2800" dirty="0"/>
          </a:p>
          <a:p>
            <a:r>
              <a:rPr lang="es-ES" dirty="0"/>
              <a:t>(traducido del Ingles)</a:t>
            </a:r>
          </a:p>
        </p:txBody>
      </p:sp>
    </p:spTree>
    <p:extLst>
      <p:ext uri="{BB962C8B-B14F-4D97-AF65-F5344CB8AC3E}">
        <p14:creationId xmlns:p14="http://schemas.microsoft.com/office/powerpoint/2010/main" val="21155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1383" y="2245441"/>
            <a:ext cx="10515600" cy="1325563"/>
          </a:xfrm>
        </p:spPr>
        <p:txBody>
          <a:bodyPr/>
          <a:lstStyle/>
          <a:p>
            <a:pPr algn="ctr"/>
            <a:r>
              <a:rPr lang="es-BO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PREFERENCIAS DE CONSUMO</a:t>
            </a:r>
            <a:endParaRPr lang="es-BO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65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319" y="398478"/>
            <a:ext cx="9850132" cy="533730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400299" y="5808518"/>
            <a:ext cx="690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(158 personas encuestadas en La Paz, Fuente: Jorge y Serrano, 2012)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254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852" y="1043682"/>
            <a:ext cx="11389752" cy="345558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834245" y="4655127"/>
            <a:ext cx="690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(158 personas encuestadas en La Paz, Fuente: Jorge y Serrano, 2012)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161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95" y="270164"/>
            <a:ext cx="6005218" cy="376151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836" y="1496292"/>
            <a:ext cx="6400800" cy="365543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400299" y="5808518"/>
            <a:ext cx="690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(158 personas encuestadas en La Paz, Fuente: Jorge y Serrano, 2012)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687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6725" y="799617"/>
            <a:ext cx="8963842" cy="448935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400299" y="5808518"/>
            <a:ext cx="690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(158 personas encuestadas en La Paz, Fuente: Jorge y Serrano, 2012)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655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33" t="36543" r="33698" b="15209"/>
          <a:stretch/>
        </p:blipFill>
        <p:spPr>
          <a:xfrm>
            <a:off x="1776845" y="827862"/>
            <a:ext cx="6803629" cy="558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6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84" t="25273" r="21628" b="11091"/>
          <a:stretch/>
        </p:blipFill>
        <p:spPr>
          <a:xfrm>
            <a:off x="1263824" y="623454"/>
            <a:ext cx="9128365" cy="56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6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9190" y="239269"/>
            <a:ext cx="8123517" cy="646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1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8039" y="637999"/>
            <a:ext cx="9625693" cy="523677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419443" y="6220047"/>
            <a:ext cx="6974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( A Base en encuestas realizadas en La Paz y Cochabamba: Olivera</a:t>
            </a:r>
            <a:r>
              <a:rPr lang="es-ES" dirty="0"/>
              <a:t>, 2011)</a:t>
            </a:r>
          </a:p>
        </p:txBody>
      </p:sp>
    </p:spTree>
    <p:extLst>
      <p:ext uri="{BB962C8B-B14F-4D97-AF65-F5344CB8AC3E}">
        <p14:creationId xmlns:p14="http://schemas.microsoft.com/office/powerpoint/2010/main" val="255872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131" y="709722"/>
            <a:ext cx="9220140" cy="420517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419443" y="6220047"/>
            <a:ext cx="6974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( A Base en encuestas realizadas en La Paz y Cochabamba: Olivera</a:t>
            </a:r>
            <a:r>
              <a:rPr lang="es-ES" dirty="0"/>
              <a:t>, 2011)</a:t>
            </a:r>
          </a:p>
        </p:txBody>
      </p:sp>
    </p:spTree>
    <p:extLst>
      <p:ext uri="{BB962C8B-B14F-4D97-AF65-F5344CB8AC3E}">
        <p14:creationId xmlns:p14="http://schemas.microsoft.com/office/powerpoint/2010/main" val="41050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055762" y="5461511"/>
            <a:ext cx="6974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( A Base en encuestas realizadas en La Paz y Cochabamba: Olivera</a:t>
            </a:r>
            <a:r>
              <a:rPr lang="es-ES" dirty="0"/>
              <a:t>, 2011)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7807" y="1010093"/>
            <a:ext cx="8275775" cy="384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85" y="2986551"/>
            <a:ext cx="11057861" cy="28282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646" y="223281"/>
            <a:ext cx="10885540" cy="289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3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347" y="296261"/>
            <a:ext cx="9802171" cy="551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1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505" y="457199"/>
            <a:ext cx="10504970" cy="454566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772400" y="5309754"/>
            <a:ext cx="422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(Libreros et al, 2014)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678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778" y="1071007"/>
            <a:ext cx="11768067" cy="382794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670464" y="5538355"/>
            <a:ext cx="9216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(</a:t>
            </a:r>
            <a:r>
              <a:rPr lang="es-ES" sz="1400" dirty="0" err="1" smtClean="0"/>
              <a:t>Meckelmann</a:t>
            </a:r>
            <a:r>
              <a:rPr lang="es-ES" sz="1400" dirty="0" smtClean="0"/>
              <a:t> et al 2012) Análisis realizado en la Universidad de </a:t>
            </a:r>
            <a:r>
              <a:rPr lang="es-ES" sz="1400" dirty="0" err="1" smtClean="0"/>
              <a:t>Wuppertal</a:t>
            </a:r>
            <a:r>
              <a:rPr lang="es-ES" sz="1400" dirty="0" smtClean="0"/>
              <a:t>, Alemania  de 114 ajíes Bolivianos) 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66910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2065" y="244307"/>
            <a:ext cx="4582634" cy="632806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029" y="244307"/>
            <a:ext cx="5146158" cy="633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4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67"/>
          <a:stretch/>
        </p:blipFill>
        <p:spPr>
          <a:xfrm>
            <a:off x="2867891" y="251370"/>
            <a:ext cx="7878148" cy="569346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867891" y="6161809"/>
            <a:ext cx="9216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(</a:t>
            </a:r>
            <a:r>
              <a:rPr lang="es-ES" sz="1400" dirty="0" err="1" smtClean="0"/>
              <a:t>Meckelmann</a:t>
            </a:r>
            <a:r>
              <a:rPr lang="es-ES" sz="1400" dirty="0" smtClean="0"/>
              <a:t> et al 2012) Análisis realizado en la Universidad de </a:t>
            </a:r>
            <a:r>
              <a:rPr lang="es-ES" sz="1400" dirty="0" err="1" smtClean="0"/>
              <a:t>Wuppertal</a:t>
            </a:r>
            <a:r>
              <a:rPr lang="es-ES" sz="1400" dirty="0" smtClean="0"/>
              <a:t>, Alemania  de 114 </a:t>
            </a:r>
            <a:r>
              <a:rPr lang="es-ES" sz="1400" dirty="0" err="1" smtClean="0"/>
              <a:t>ajies</a:t>
            </a:r>
            <a:r>
              <a:rPr lang="es-ES" sz="1400" dirty="0" smtClean="0"/>
              <a:t> Bolivianos) 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35133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1661375" y="2395472"/>
          <a:ext cx="9156879" cy="2601529"/>
        </p:xfrm>
        <a:graphic>
          <a:graphicData uri="http://schemas.openxmlformats.org/drawingml/2006/table">
            <a:tbl>
              <a:tblPr firstRow="1" firstCol="1" bandRow="1"/>
              <a:tblGrid>
                <a:gridCol w="514799"/>
                <a:gridCol w="2080647"/>
                <a:gridCol w="6561433"/>
              </a:tblGrid>
              <a:tr h="425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Nº</a:t>
                      </a:r>
                      <a:endParaRPr lang="es-BO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ACCESIONES</a:t>
                      </a:r>
                      <a:endParaRPr lang="es-BO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PROPIEDADES</a:t>
                      </a:r>
                      <a:endParaRPr lang="es-BO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es-BO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341</a:t>
                      </a:r>
                      <a:endParaRPr lang="es-BO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Tiene mayor contenido de vitamina C.</a:t>
                      </a:r>
                      <a:endParaRPr lang="es-BO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es-BO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109 R</a:t>
                      </a:r>
                      <a:endParaRPr lang="es-BO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Tiene mayor contenido de vitamina E</a:t>
                      </a:r>
                      <a:endParaRPr lang="es-BO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5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s-BO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253</a:t>
                      </a:r>
                      <a:endParaRPr lang="es-BO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Contiene mayores porcentajes de polifenoles y antioxidantes.</a:t>
                      </a:r>
                      <a:endParaRPr lang="es-BO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es-BO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581</a:t>
                      </a:r>
                      <a:endParaRPr lang="es-BO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Dispone de mayores contenidos de Capsaisinas.</a:t>
                      </a:r>
                      <a:endParaRPr lang="es-BO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BO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542</a:t>
                      </a:r>
                      <a:endParaRPr lang="es-BO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El atributo que predomina es coloración intensa.</a:t>
                      </a:r>
                      <a:endParaRPr lang="es-BO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539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527" y="986950"/>
            <a:ext cx="7798434" cy="438354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697116" y="558121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códice azteca muestra a un padre obligando a un niño de ojos llorosos a acercarse a un hoyo con chiles encendidos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386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93" t="39576" r="23861" b="8909"/>
          <a:stretch/>
        </p:blipFill>
        <p:spPr>
          <a:xfrm>
            <a:off x="485231" y="498763"/>
            <a:ext cx="10470095" cy="582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4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1383" y="2245441"/>
            <a:ext cx="10515600" cy="1325563"/>
          </a:xfrm>
        </p:spPr>
        <p:txBody>
          <a:bodyPr/>
          <a:lstStyle/>
          <a:p>
            <a:pPr algn="ctr"/>
            <a:r>
              <a:rPr lang="es-BO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AJÍ Y LA SALUD</a:t>
            </a:r>
            <a:br>
              <a:rPr lang="es-BO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BO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Aspectos contradictorios</a:t>
            </a:r>
            <a:endParaRPr lang="es-BO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9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340427" y="2239993"/>
            <a:ext cx="9767455" cy="2768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equipo de la Academia de Ciencias Médicas de China revisó durante varios años el comportamiento de casi 500.000 participantes de un estudio en ese país</a:t>
            </a:r>
            <a:r>
              <a:rPr lang="es-E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400" dirty="0" smtClean="0"/>
              <a:t>Encontraron </a:t>
            </a:r>
            <a:r>
              <a:rPr lang="es-ES" sz="2400" dirty="0"/>
              <a:t>que los individuos que afirmaban utilizar picante en sus comidas una o dos veces a la semana, registraban una tasa de mortalidad 10% menor que aquellos que consumían picante menos de una vez por semana.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797627" y="748145"/>
            <a:ext cx="697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rgbClr val="9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favor……</a:t>
            </a:r>
            <a:endParaRPr lang="es-ES" sz="4400" dirty="0">
              <a:solidFill>
                <a:srgbClr val="9E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07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93618" y="501141"/>
            <a:ext cx="10266217" cy="6156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E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ají picante </a:t>
            </a:r>
            <a:r>
              <a:rPr lang="es-E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destruye o </a:t>
            </a:r>
            <a:r>
              <a:rPr lang="es-E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inhibe</a:t>
            </a:r>
            <a:r>
              <a:rPr lang="es-E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75% de estos </a:t>
            </a:r>
            <a:r>
              <a:rPr lang="es-E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patógenos</a:t>
            </a:r>
            <a:r>
              <a:rPr lang="es-E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2200" dirty="0" smtClean="0"/>
              <a:t>Cumple una </a:t>
            </a:r>
            <a:r>
              <a:rPr lang="es-ES" sz="2200" dirty="0"/>
              <a:t>función </a:t>
            </a:r>
            <a:r>
              <a:rPr lang="es-ES" sz="2200" b="1" dirty="0" smtClean="0"/>
              <a:t>analgésica</a:t>
            </a:r>
            <a:r>
              <a:rPr lang="es-ES" sz="2200" dirty="0" smtClean="0"/>
              <a:t>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2200" dirty="0"/>
              <a:t>C</a:t>
            </a:r>
            <a:r>
              <a:rPr lang="es-ES" sz="2200" dirty="0" smtClean="0"/>
              <a:t>ondición </a:t>
            </a:r>
            <a:r>
              <a:rPr lang="es-ES" sz="2200" b="1" dirty="0" err="1"/>
              <a:t>antibacterial</a:t>
            </a:r>
            <a:r>
              <a:rPr lang="es-ES" sz="2200" dirty="0" smtClean="0"/>
              <a:t>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2200" dirty="0"/>
              <a:t>F</a:t>
            </a:r>
            <a:r>
              <a:rPr lang="es-ES" sz="2200" dirty="0" smtClean="0"/>
              <a:t>uente </a:t>
            </a:r>
            <a:r>
              <a:rPr lang="es-ES" sz="2200" dirty="0"/>
              <a:t>de </a:t>
            </a:r>
            <a:r>
              <a:rPr lang="es-ES" sz="2200" b="1" dirty="0"/>
              <a:t>antioxidantes</a:t>
            </a:r>
            <a:r>
              <a:rPr lang="es-ES" sz="2200" dirty="0"/>
              <a:t>. </a:t>
            </a:r>
            <a:endParaRPr lang="es-ES" sz="2200" dirty="0" smtClean="0"/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2200" dirty="0" smtClean="0"/>
              <a:t>Fuente de </a:t>
            </a:r>
            <a:r>
              <a:rPr lang="es-ES" sz="2200" b="1" dirty="0"/>
              <a:t>vitamina C</a:t>
            </a:r>
            <a:r>
              <a:rPr lang="es-ES" sz="2200" dirty="0"/>
              <a:t>, </a:t>
            </a:r>
            <a:r>
              <a:rPr lang="es-ES" sz="2200" dirty="0" smtClean="0"/>
              <a:t>y </a:t>
            </a:r>
            <a:r>
              <a:rPr lang="es-ES" sz="2200" b="1" dirty="0" smtClean="0"/>
              <a:t>vitamina </a:t>
            </a:r>
            <a:r>
              <a:rPr lang="es-ES" sz="2200" b="1" dirty="0"/>
              <a:t>A</a:t>
            </a:r>
            <a:r>
              <a:rPr lang="es-ES" sz="2200" dirty="0"/>
              <a:t>, </a:t>
            </a:r>
            <a:endParaRPr lang="es-ES" sz="2200" dirty="0" smtClean="0"/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2200" dirty="0" smtClean="0"/>
              <a:t>Contiene minerales </a:t>
            </a:r>
            <a:r>
              <a:rPr lang="es-ES" sz="2200" dirty="0"/>
              <a:t>como </a:t>
            </a:r>
            <a:r>
              <a:rPr lang="es-ES" sz="2200" b="1" dirty="0"/>
              <a:t>hierro</a:t>
            </a:r>
            <a:r>
              <a:rPr lang="es-ES" sz="2200" dirty="0"/>
              <a:t> y </a:t>
            </a:r>
            <a:r>
              <a:rPr lang="es-ES" sz="2200" b="1" dirty="0" smtClean="0"/>
              <a:t>potasio</a:t>
            </a:r>
            <a:r>
              <a:rPr lang="es-ES" sz="2200" dirty="0" smtClean="0"/>
              <a:t>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2200" dirty="0" smtClean="0"/>
              <a:t>La </a:t>
            </a:r>
            <a:r>
              <a:rPr lang="es-ES" sz="2200" b="1" dirty="0" err="1"/>
              <a:t>capsaicina</a:t>
            </a:r>
            <a:r>
              <a:rPr lang="es-ES" sz="2200" dirty="0"/>
              <a:t> ha sido incluso vinculada con la </a:t>
            </a:r>
            <a:r>
              <a:rPr lang="es-ES" sz="2200" b="1" dirty="0"/>
              <a:t>pérdida de </a:t>
            </a:r>
            <a:r>
              <a:rPr lang="es-ES" sz="2200" b="1" dirty="0" smtClean="0"/>
              <a:t>peso </a:t>
            </a:r>
            <a:r>
              <a:rPr lang="es-ES" sz="2200" dirty="0" smtClean="0"/>
              <a:t>(Universidad </a:t>
            </a:r>
            <a:r>
              <a:rPr lang="es-ES" sz="2200" dirty="0"/>
              <a:t>de Wyoming, </a:t>
            </a:r>
            <a:r>
              <a:rPr lang="es-ES" sz="2200" dirty="0" smtClean="0"/>
              <a:t>USA, y otro estudio en la  </a:t>
            </a:r>
            <a:r>
              <a:rPr lang="es-ES" sz="2200" dirty="0"/>
              <a:t>Universidad de Adelaida, </a:t>
            </a:r>
            <a:r>
              <a:rPr lang="es-ES" sz="2200" dirty="0" smtClean="0"/>
              <a:t>Australia)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2200" dirty="0"/>
              <a:t>En 2012 un equipo de nutricionistas de la Universidad China de Hong Kong, que experimentó con </a:t>
            </a:r>
            <a:r>
              <a:rPr lang="es-ES" sz="2200" dirty="0" err="1"/>
              <a:t>hámsters</a:t>
            </a:r>
            <a:r>
              <a:rPr lang="es-ES" sz="2200" dirty="0"/>
              <a:t>, detectó que la </a:t>
            </a:r>
            <a:r>
              <a:rPr lang="es-ES" sz="2200" dirty="0" err="1"/>
              <a:t>capsaicina</a:t>
            </a:r>
            <a:r>
              <a:rPr lang="es-ES" sz="2200" dirty="0"/>
              <a:t> ayudaba a destruir el llamado "</a:t>
            </a:r>
            <a:r>
              <a:rPr lang="es-ES" sz="2200" b="1" dirty="0"/>
              <a:t>colesterol malo</a:t>
            </a:r>
            <a:r>
              <a:rPr lang="es-ES" sz="2200" dirty="0" smtClean="0"/>
              <a:t>",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2200" dirty="0" smtClean="0"/>
              <a:t>Beneficia a </a:t>
            </a:r>
            <a:r>
              <a:rPr lang="es-ES" sz="2200" dirty="0"/>
              <a:t>la </a:t>
            </a:r>
            <a:r>
              <a:rPr lang="es-ES" sz="2200" b="1" dirty="0"/>
              <a:t>salud cardíaca</a:t>
            </a:r>
            <a:r>
              <a:rPr lang="es-ES" sz="2200" dirty="0"/>
              <a:t>: la </a:t>
            </a:r>
            <a:r>
              <a:rPr lang="es-ES" sz="2200" dirty="0" err="1"/>
              <a:t>capsaicina</a:t>
            </a:r>
            <a:r>
              <a:rPr lang="es-ES" sz="2200" dirty="0"/>
              <a:t> pareciera impedir la acción del gen que contrae las arterias, restringiendo el flujo </a:t>
            </a:r>
            <a:r>
              <a:rPr lang="es-ES" sz="2200" dirty="0" smtClean="0"/>
              <a:t>sanguíneo.</a:t>
            </a:r>
            <a:endParaRPr lang="es-E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27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11828" y="2865242"/>
            <a:ext cx="9424554" cy="1755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Otros </a:t>
            </a:r>
            <a:r>
              <a:rPr lang="es-E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estudios que demuestran </a:t>
            </a:r>
            <a:r>
              <a:rPr lang="es-E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 </a:t>
            </a:r>
            <a:r>
              <a:rPr lang="es-ES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contrario</a:t>
            </a:r>
            <a:r>
              <a:rPr lang="es-E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", advierte </a:t>
            </a:r>
            <a:r>
              <a:rPr lang="es-ES" sz="2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Zigang</a:t>
            </a:r>
            <a:r>
              <a:rPr lang="es-E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Dong, del Instituto </a:t>
            </a:r>
            <a:r>
              <a:rPr lang="es-ES" sz="2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Hormel</a:t>
            </a:r>
            <a:r>
              <a:rPr lang="es-E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la Universidad de Minnesota.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investigaciones enfocadas en el efecto de la </a:t>
            </a:r>
            <a:r>
              <a:rPr lang="es-ES" sz="2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capsaicina</a:t>
            </a:r>
            <a:r>
              <a:rPr lang="es-E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el estómago </a:t>
            </a:r>
            <a:r>
              <a:rPr lang="es-E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los seres humanos presentan hallazgos abiertamente divergentes.</a:t>
            </a:r>
            <a:endParaRPr lang="es-E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7627" y="748145"/>
            <a:ext cx="697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rgbClr val="9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contra……</a:t>
            </a:r>
            <a:endParaRPr lang="es-ES" sz="4400" dirty="0">
              <a:solidFill>
                <a:srgbClr val="9E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76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0" t="3826" b="23681"/>
          <a:stretch/>
        </p:blipFill>
        <p:spPr>
          <a:xfrm>
            <a:off x="1455312" y="103155"/>
            <a:ext cx="10084157" cy="6666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ángulo 5"/>
          <p:cNvSpPr/>
          <p:nvPr/>
        </p:nvSpPr>
        <p:spPr>
          <a:xfrm>
            <a:off x="2769952" y="2023838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s-ES_tradnl" altLang="es-ES" sz="44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GRACIAS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s-ES_tradnl" altLang="es-ES" sz="44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s-ES_tradnl" altLang="es-ES" sz="44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Y que Dios les bendiga</a:t>
            </a:r>
            <a:endParaRPr lang="es-ES_tradnl" altLang="es-ES" sz="44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04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95" y="1067629"/>
            <a:ext cx="7024254" cy="553835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097981" y="4182308"/>
            <a:ext cx="2727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/>
          </a:p>
          <a:p>
            <a:r>
              <a:rPr lang="en-US" sz="2000" dirty="0" smtClean="0"/>
              <a:t>(</a:t>
            </a:r>
            <a:r>
              <a:rPr lang="en-US" sz="2000" i="1" dirty="0"/>
              <a:t>Perry, L. et al. </a:t>
            </a:r>
            <a:r>
              <a:rPr lang="en-US" sz="2000" i="1" dirty="0" smtClean="0"/>
              <a:t>2007)</a:t>
            </a:r>
            <a:endParaRPr lang="es-ES" sz="2000" dirty="0"/>
          </a:p>
        </p:txBody>
      </p:sp>
      <p:sp>
        <p:nvSpPr>
          <p:cNvPr id="4" name="Rectángulo 3"/>
          <p:cNvSpPr/>
          <p:nvPr/>
        </p:nvSpPr>
        <p:spPr>
          <a:xfrm>
            <a:off x="2794715" y="231819"/>
            <a:ext cx="6400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ORIGEN Y DISTRIBUCIÓN DEL AJÍ</a:t>
            </a:r>
            <a:endParaRPr lang="es-BO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8628846" y="1299449"/>
            <a:ext cx="270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/>
              <a:t>Viaje de Colón (1495)</a:t>
            </a:r>
            <a:endParaRPr lang="es-BO" dirty="0"/>
          </a:p>
        </p:txBody>
      </p:sp>
      <p:sp>
        <p:nvSpPr>
          <p:cNvPr id="6" name="CuadroTexto 5"/>
          <p:cNvSpPr txBox="1"/>
          <p:nvPr/>
        </p:nvSpPr>
        <p:spPr>
          <a:xfrm>
            <a:off x="8628846" y="1996719"/>
            <a:ext cx="3331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/>
              <a:t>Viajes portugueses (1498 – 1549)</a:t>
            </a:r>
            <a:endParaRPr lang="es-BO" dirty="0"/>
          </a:p>
        </p:txBody>
      </p:sp>
      <p:sp>
        <p:nvSpPr>
          <p:cNvPr id="7" name="CuadroTexto 6"/>
          <p:cNvSpPr txBox="1"/>
          <p:nvPr/>
        </p:nvSpPr>
        <p:spPr>
          <a:xfrm>
            <a:off x="8628846" y="2805942"/>
            <a:ext cx="3331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dirty="0" smtClean="0"/>
              <a:t>Ruta de las especies de India a China</a:t>
            </a:r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7894749" y="1513611"/>
            <a:ext cx="734097" cy="0"/>
          </a:xfrm>
          <a:prstGeom prst="straightConnector1">
            <a:avLst/>
          </a:prstGeom>
          <a:ln w="508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7894749" y="2206788"/>
            <a:ext cx="734097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7894748" y="2978620"/>
            <a:ext cx="734097" cy="0"/>
          </a:xfrm>
          <a:prstGeom prst="straightConnector1">
            <a:avLst/>
          </a:prstGeom>
          <a:ln w="508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/>
          <p:cNvSpPr/>
          <p:nvPr/>
        </p:nvSpPr>
        <p:spPr>
          <a:xfrm>
            <a:off x="2524991" y="4962931"/>
            <a:ext cx="145472" cy="24291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34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48" y="51516"/>
            <a:ext cx="8013614" cy="677863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976576" y="1621529"/>
            <a:ext cx="31166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sz="22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Distancias genéticas estimadas y </a:t>
            </a:r>
            <a:r>
              <a:rPr lang="es-BO" sz="2200" b="1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dendograma</a:t>
            </a:r>
            <a:r>
              <a:rPr lang="es-BO" sz="22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 que </a:t>
            </a:r>
            <a:r>
              <a:rPr lang="es-BO" sz="2200" b="1" i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relacionan </a:t>
            </a:r>
            <a:r>
              <a:rPr lang="es-BO" sz="22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las especies del género </a:t>
            </a:r>
            <a:r>
              <a:rPr lang="es-BO" sz="2200" b="1" i="1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Capsicum</a:t>
            </a:r>
            <a:endParaRPr lang="es-BO" sz="2200" b="1" i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s-BO" sz="2400" b="1" i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s-BO" sz="2400" b="1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s-BO" sz="2200" b="1" i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BO" i="1" dirty="0">
                <a:latin typeface="Arial" panose="020B0604020202020204" pitchFamily="34" charset="0"/>
                <a:ea typeface="Times New Roman" panose="02020603050405020304" pitchFamily="18" charset="0"/>
              </a:rPr>
              <a:t>(A base de Mc </a:t>
            </a:r>
            <a:r>
              <a:rPr lang="es-BO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Leod</a:t>
            </a:r>
            <a:r>
              <a:rPr lang="es-BO" i="1" dirty="0">
                <a:latin typeface="Arial" panose="020B0604020202020204" pitchFamily="34" charset="0"/>
                <a:ea typeface="Times New Roman" panose="02020603050405020304" pitchFamily="18" charset="0"/>
              </a:rPr>
              <a:t> et al, 1982 y </a:t>
            </a:r>
            <a:r>
              <a:rPr lang="es-ES" i="1" dirty="0">
                <a:latin typeface="Arial" panose="020B0604020202020204" pitchFamily="34" charset="0"/>
                <a:ea typeface="Calibri" panose="020F0502020204030204" pitchFamily="34" charset="0"/>
              </a:rPr>
              <a:t>Brian et al.,  2001</a:t>
            </a:r>
            <a:r>
              <a:rPr lang="es-BO" i="1" dirty="0"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77964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1383" y="2245441"/>
            <a:ext cx="10515600" cy="1325563"/>
          </a:xfrm>
        </p:spPr>
        <p:txBody>
          <a:bodyPr/>
          <a:lstStyle/>
          <a:p>
            <a:pPr algn="ctr"/>
            <a:r>
              <a:rPr lang="es-BO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AGROBIODIVERSIDAD </a:t>
            </a:r>
            <a:br>
              <a:rPr lang="es-BO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BO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 AJÍ EN BOLIVIA</a:t>
            </a:r>
            <a:endParaRPr lang="es-BO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80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196" y="283286"/>
            <a:ext cx="7063106" cy="519464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63433" y="5749195"/>
            <a:ext cx="96591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BO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Mapa de distribución geográfica de los principales centros de colecta de ajíes cultivados en los Valles </a:t>
            </a:r>
            <a:r>
              <a:rPr lang="es-BO" b="1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Mesotérmicos</a:t>
            </a:r>
            <a:r>
              <a:rPr lang="es-BO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 y el </a:t>
            </a:r>
            <a:r>
              <a:rPr lang="es-BO" b="1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Subandino</a:t>
            </a:r>
            <a:r>
              <a:rPr lang="es-BO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 del departamento de Chuquisaca.</a:t>
            </a:r>
            <a:endParaRPr lang="es-B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08" y="283286"/>
            <a:ext cx="5423796" cy="519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9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1103</Words>
  <Application>Microsoft Office PowerPoint</Application>
  <PresentationFormat>Panorámica</PresentationFormat>
  <Paragraphs>141</Paragraphs>
  <Slides>55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3" baseType="lpstr">
      <vt:lpstr>Arial</vt:lpstr>
      <vt:lpstr>Arial Black</vt:lpstr>
      <vt:lpstr>Calibri</vt:lpstr>
      <vt:lpstr>Calibri Light</vt:lpstr>
      <vt:lpstr>Tahoma</vt:lpstr>
      <vt:lpstr>Times New Roman</vt:lpstr>
      <vt:lpstr>Wingdings</vt:lpstr>
      <vt:lpstr>Tema de Office</vt:lpstr>
      <vt:lpstr>Presentación de PowerPoint</vt:lpstr>
      <vt:lpstr>PLAN DE PRESENTACIÓN</vt:lpstr>
      <vt:lpstr>ORIGENES Y TIPOS</vt:lpstr>
      <vt:lpstr>Presentación de PowerPoint</vt:lpstr>
      <vt:lpstr>Presentación de PowerPoint</vt:lpstr>
      <vt:lpstr>Presentación de PowerPoint</vt:lpstr>
      <vt:lpstr>Presentación de PowerPoint</vt:lpstr>
      <vt:lpstr>LA AGROBIODIVERSIDAD  DEL AJÍ EN BOLIVIA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ASPECTOS PRODUCTIVOS</vt:lpstr>
      <vt:lpstr>Principales productores en el mundo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USOS ACTUALES Y POTENCIALES</vt:lpstr>
      <vt:lpstr>Consumo del ají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PREFERENCIAS DE CONSUMO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AJÍ Y LA SALUD Aspectos contradictorios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Cresencio Calle Cruz</dc:creator>
  <cp:lastModifiedBy>Cresencio Calle Cruz</cp:lastModifiedBy>
  <cp:revision>77</cp:revision>
  <dcterms:created xsi:type="dcterms:W3CDTF">2017-08-04T16:39:58Z</dcterms:created>
  <dcterms:modified xsi:type="dcterms:W3CDTF">2017-08-10T11:59:55Z</dcterms:modified>
</cp:coreProperties>
</file>