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theme/theme5.xml" ContentType="application/vnd.openxmlformats-officedocument.them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79" r:id="rId3"/>
  </p:sldMasterIdLst>
  <p:notesMasterIdLst>
    <p:notesMasterId r:id="rId26"/>
  </p:notesMasterIdLst>
  <p:handoutMasterIdLst>
    <p:handoutMasterId r:id="rId27"/>
  </p:handoutMasterIdLst>
  <p:sldIdLst>
    <p:sldId id="458" r:id="rId4"/>
    <p:sldId id="503" r:id="rId5"/>
    <p:sldId id="506" r:id="rId6"/>
    <p:sldId id="510" r:id="rId7"/>
    <p:sldId id="509" r:id="rId8"/>
    <p:sldId id="481" r:id="rId9"/>
    <p:sldId id="482" r:id="rId10"/>
    <p:sldId id="483" r:id="rId11"/>
    <p:sldId id="484" r:id="rId12"/>
    <p:sldId id="485" r:id="rId13"/>
    <p:sldId id="501" r:id="rId14"/>
    <p:sldId id="487" r:id="rId15"/>
    <p:sldId id="486" r:id="rId16"/>
    <p:sldId id="498" r:id="rId17"/>
    <p:sldId id="491" r:id="rId18"/>
    <p:sldId id="495" r:id="rId19"/>
    <p:sldId id="496" r:id="rId20"/>
    <p:sldId id="512" r:id="rId21"/>
    <p:sldId id="513" r:id="rId22"/>
    <p:sldId id="514" r:id="rId23"/>
    <p:sldId id="515" r:id="rId24"/>
    <p:sldId id="516" r:id="rId25"/>
  </p:sldIdLst>
  <p:sldSz cx="12192000" cy="6858000"/>
  <p:notesSz cx="6797675" cy="9928225"/>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00"/>
    <a:srgbClr val="CC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07" autoAdjust="0"/>
  </p:normalViewPr>
  <p:slideViewPr>
    <p:cSldViewPr snapToGrid="0">
      <p:cViewPr varScale="1">
        <p:scale>
          <a:sx n="81" d="100"/>
          <a:sy n="81" d="100"/>
        </p:scale>
        <p:origin x="-300"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3177" tIns="46589" rIns="93177" bIns="46589" rtlCol="0"/>
          <a:lstStyle>
            <a:lvl1pPr algn="l">
              <a:defRPr sz="1200"/>
            </a:lvl1pPr>
          </a:lstStyle>
          <a:p>
            <a:endParaRPr lang="es-ES"/>
          </a:p>
        </p:txBody>
      </p:sp>
      <p:sp>
        <p:nvSpPr>
          <p:cNvPr id="3" name="Marcador de fecha 2"/>
          <p:cNvSpPr>
            <a:spLocks noGrp="1"/>
          </p:cNvSpPr>
          <p:nvPr>
            <p:ph type="dt" sz="quarter" idx="1"/>
          </p:nvPr>
        </p:nvSpPr>
        <p:spPr>
          <a:xfrm>
            <a:off x="3850443" y="0"/>
            <a:ext cx="2945659" cy="498135"/>
          </a:xfrm>
          <a:prstGeom prst="rect">
            <a:avLst/>
          </a:prstGeom>
        </p:spPr>
        <p:txBody>
          <a:bodyPr vert="horz" lIns="93177" tIns="46589" rIns="93177" bIns="46589" rtlCol="0"/>
          <a:lstStyle>
            <a:lvl1pPr algn="r">
              <a:defRPr sz="1200"/>
            </a:lvl1pPr>
          </a:lstStyle>
          <a:p>
            <a:fld id="{427A2F14-9F18-4FE4-8D45-42BD8D771DE0}" type="datetimeFigureOut">
              <a:rPr lang="es-ES" smtClean="0"/>
              <a:pPr/>
              <a:t>10/08/2017</a:t>
            </a:fld>
            <a:endParaRPr lang="es-ES"/>
          </a:p>
        </p:txBody>
      </p:sp>
      <p:sp>
        <p:nvSpPr>
          <p:cNvPr id="4" name="Marcador de pie de página 3"/>
          <p:cNvSpPr>
            <a:spLocks noGrp="1"/>
          </p:cNvSpPr>
          <p:nvPr>
            <p:ph type="ftr" sz="quarter" idx="2"/>
          </p:nvPr>
        </p:nvSpPr>
        <p:spPr>
          <a:xfrm>
            <a:off x="0" y="9430092"/>
            <a:ext cx="2945659" cy="498134"/>
          </a:xfrm>
          <a:prstGeom prst="rect">
            <a:avLst/>
          </a:prstGeom>
        </p:spPr>
        <p:txBody>
          <a:bodyPr vert="horz" lIns="93177" tIns="46589" rIns="93177" bIns="46589"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50443" y="9430092"/>
            <a:ext cx="2945659" cy="498134"/>
          </a:xfrm>
          <a:prstGeom prst="rect">
            <a:avLst/>
          </a:prstGeom>
        </p:spPr>
        <p:txBody>
          <a:bodyPr vert="horz" lIns="93177" tIns="46589" rIns="93177" bIns="46589" rtlCol="0" anchor="b"/>
          <a:lstStyle>
            <a:lvl1pPr algn="r">
              <a:defRPr sz="1200"/>
            </a:lvl1pPr>
          </a:lstStyle>
          <a:p>
            <a:fld id="{3302DDE2-83B2-4D41-921E-E771C5FD2311}" type="slidenum">
              <a:rPr lang="es-ES" smtClean="0"/>
              <a:pPr/>
              <a:t>‹Nº›</a:t>
            </a:fld>
            <a:endParaRPr lang="es-ES"/>
          </a:p>
        </p:txBody>
      </p:sp>
    </p:spTree>
    <p:extLst>
      <p:ext uri="{BB962C8B-B14F-4D97-AF65-F5344CB8AC3E}">
        <p14:creationId xmlns:p14="http://schemas.microsoft.com/office/powerpoint/2010/main" xmlns="" val="1941211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275" cy="498446"/>
          </a:xfrm>
          <a:prstGeom prst="rect">
            <a:avLst/>
          </a:prstGeom>
        </p:spPr>
        <p:txBody>
          <a:bodyPr vert="horz" lIns="91440" tIns="45720" rIns="91440" bIns="45720" rtlCol="0"/>
          <a:lstStyle>
            <a:lvl1pPr algn="l">
              <a:defRPr sz="1200"/>
            </a:lvl1pPr>
          </a:lstStyle>
          <a:p>
            <a:endParaRPr lang="es-BO"/>
          </a:p>
        </p:txBody>
      </p:sp>
      <p:sp>
        <p:nvSpPr>
          <p:cNvPr id="3" name="Marcador de fecha 2"/>
          <p:cNvSpPr>
            <a:spLocks noGrp="1"/>
          </p:cNvSpPr>
          <p:nvPr>
            <p:ph type="dt" idx="1"/>
          </p:nvPr>
        </p:nvSpPr>
        <p:spPr>
          <a:xfrm>
            <a:off x="3849862" y="0"/>
            <a:ext cx="2946275" cy="498446"/>
          </a:xfrm>
          <a:prstGeom prst="rect">
            <a:avLst/>
          </a:prstGeom>
        </p:spPr>
        <p:txBody>
          <a:bodyPr vert="horz" lIns="91440" tIns="45720" rIns="91440" bIns="45720" rtlCol="0"/>
          <a:lstStyle>
            <a:lvl1pPr algn="r">
              <a:defRPr sz="1200"/>
            </a:lvl1pPr>
          </a:lstStyle>
          <a:p>
            <a:fld id="{F073011A-D23F-4DC5-AEAC-D5175BA14721}" type="datetimeFigureOut">
              <a:rPr lang="es-BO" smtClean="0"/>
              <a:pPr/>
              <a:t>10/08/2017</a:t>
            </a:fld>
            <a:endParaRPr lang="es-BO"/>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BO"/>
          </a:p>
        </p:txBody>
      </p:sp>
      <p:sp>
        <p:nvSpPr>
          <p:cNvPr id="5" name="Marcador de notas 4"/>
          <p:cNvSpPr>
            <a:spLocks noGrp="1"/>
          </p:cNvSpPr>
          <p:nvPr>
            <p:ph type="body" sz="quarter" idx="3"/>
          </p:nvPr>
        </p:nvSpPr>
        <p:spPr>
          <a:xfrm>
            <a:off x="680383" y="4777620"/>
            <a:ext cx="5436909" cy="3909578"/>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6" name="Marcador de pie de página 5"/>
          <p:cNvSpPr>
            <a:spLocks noGrp="1"/>
          </p:cNvSpPr>
          <p:nvPr>
            <p:ph type="ftr" sz="quarter" idx="4"/>
          </p:nvPr>
        </p:nvSpPr>
        <p:spPr>
          <a:xfrm>
            <a:off x="0" y="9429780"/>
            <a:ext cx="2946275" cy="498446"/>
          </a:xfrm>
          <a:prstGeom prst="rect">
            <a:avLst/>
          </a:prstGeom>
        </p:spPr>
        <p:txBody>
          <a:bodyPr vert="horz" lIns="91440" tIns="45720" rIns="91440" bIns="45720"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849862" y="9429780"/>
            <a:ext cx="2946275" cy="498446"/>
          </a:xfrm>
          <a:prstGeom prst="rect">
            <a:avLst/>
          </a:prstGeom>
        </p:spPr>
        <p:txBody>
          <a:bodyPr vert="horz" lIns="91440" tIns="45720" rIns="91440" bIns="45720" rtlCol="0" anchor="b"/>
          <a:lstStyle>
            <a:lvl1pPr algn="r">
              <a:defRPr sz="1200"/>
            </a:lvl1pPr>
          </a:lstStyle>
          <a:p>
            <a:fld id="{4904C8C4-D12F-4F25-AC0C-697C15CC40EB}" type="slidenum">
              <a:rPr lang="es-BO" smtClean="0"/>
              <a:pPr/>
              <a:t>‹Nº›</a:t>
            </a:fld>
            <a:endParaRPr lang="es-BO"/>
          </a:p>
        </p:txBody>
      </p:sp>
    </p:spTree>
    <p:extLst>
      <p:ext uri="{BB962C8B-B14F-4D97-AF65-F5344CB8AC3E}">
        <p14:creationId xmlns:p14="http://schemas.microsoft.com/office/powerpoint/2010/main" xmlns="" val="336458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8F73CB4-FDF5-4DA1-B9BB-55889EEB8DC7}" type="datetimeFigureOut">
              <a:rPr lang="es-BO" smtClean="0">
                <a:solidFill>
                  <a:prstClr val="black">
                    <a:tint val="75000"/>
                  </a:prstClr>
                </a:solidFill>
              </a:rPr>
              <a:pPr/>
              <a:t>10/08/2017</a:t>
            </a:fld>
            <a:endParaRPr lang="es-B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B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67877F04-C263-4028-BF47-BAAA54F95450}"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xmlns="" val="180938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462A428B-C5AA-4766-91FD-E97E7328F8DF}" type="datetimeFigureOut">
              <a:rPr lang="es-BO" smtClean="0">
                <a:solidFill>
                  <a:prstClr val="black"/>
                </a:solidFill>
              </a:rPr>
              <a:pPr/>
              <a:t>10/08/2017</a:t>
            </a:fld>
            <a:endParaRPr lang="es-BO">
              <a:solidFill>
                <a:prstClr val="black"/>
              </a:solidFill>
            </a:endParaRP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BO">
              <a:solidFill>
                <a:prstClr val="black"/>
              </a:solidFill>
            </a:endParaRP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1EF4F30F-C5F0-484C-B173-054F0FE37EEF}" type="slidenum">
              <a:rPr lang="es-BO" smtClean="0">
                <a:solidFill>
                  <a:prstClr val="black"/>
                </a:solidFill>
              </a:rPr>
              <a:pPr/>
              <a:t>‹Nº›</a:t>
            </a:fld>
            <a:endParaRPr lang="es-BO">
              <a:solidFill>
                <a:prstClr val="black"/>
              </a:solidFill>
            </a:endParaRPr>
          </a:p>
        </p:txBody>
      </p:sp>
    </p:spTree>
    <p:extLst>
      <p:ext uri="{BB962C8B-B14F-4D97-AF65-F5344CB8AC3E}">
        <p14:creationId xmlns:p14="http://schemas.microsoft.com/office/powerpoint/2010/main" xmlns="" val="245466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55521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21047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10/08/2017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883418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8F73CB4-FDF5-4DA1-B9BB-55889EEB8DC7}" type="datetimeFigureOut">
              <a:rPr lang="es-BO" smtClean="0">
                <a:solidFill>
                  <a:prstClr val="black">
                    <a:tint val="75000"/>
                  </a:prstClr>
                </a:solidFill>
              </a:rPr>
              <a:pPr/>
              <a:t>10/08/2017</a:t>
            </a:fld>
            <a:endParaRPr lang="es-B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B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67877F04-C263-4028-BF47-BAAA54F95450}"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xmlns="" val="4048718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A69A2A75-6C7F-4A5C-9F70-2532BFC8A643}" type="datetimeFigureOut">
              <a:rPr lang="es-ES" altLang="es-BO">
                <a:solidFill>
                  <a:prstClr val="black">
                    <a:tint val="75000"/>
                  </a:prstClr>
                </a:solidFill>
              </a:rPr>
              <a:pPr>
                <a:defRPr/>
              </a:pPr>
              <a:t>10/08/2017</a:t>
            </a:fld>
            <a:endParaRPr lang="es-ES" altLang="es-B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4308125-1BB1-4731-B843-079280AAB444}" type="slidenum">
              <a:rPr lang="es-ES" altLang="es-BO">
                <a:solidFill>
                  <a:prstClr val="black">
                    <a:tint val="75000"/>
                  </a:prstClr>
                </a:solidFill>
              </a:rPr>
              <a:pPr>
                <a:defRPr/>
              </a:pPr>
              <a:t>‹Nº›</a:t>
            </a:fld>
            <a:endParaRPr lang="es-ES" altLang="es-BO">
              <a:solidFill>
                <a:prstClr val="black">
                  <a:tint val="75000"/>
                </a:prstClr>
              </a:solidFill>
            </a:endParaRPr>
          </a:p>
        </p:txBody>
      </p:sp>
    </p:spTree>
    <p:extLst>
      <p:ext uri="{BB962C8B-B14F-4D97-AF65-F5344CB8AC3E}">
        <p14:creationId xmlns:p14="http://schemas.microsoft.com/office/powerpoint/2010/main" xmlns="" val="17885181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B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73CB4-FDF5-4DA1-B9BB-55889EEB8DC7}" type="datetimeFigureOut">
              <a:rPr lang="es-BO" smtClean="0">
                <a:solidFill>
                  <a:prstClr val="black">
                    <a:tint val="75000"/>
                  </a:prstClr>
                </a:solidFill>
              </a:rPr>
              <a:pPr/>
              <a:t>10/08/2017</a:t>
            </a:fld>
            <a:endParaRPr lang="es-B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77F04-C263-4028-BF47-BAAA54F95450}" type="slidenum">
              <a:rPr lang="es-BO" smtClean="0">
                <a:solidFill>
                  <a:prstClr val="black">
                    <a:tint val="75000"/>
                  </a:prstClr>
                </a:solidFill>
              </a:rPr>
              <a:pPr/>
              <a:t>‹Nº›</a:t>
            </a:fld>
            <a:endParaRPr lang="es-BO">
              <a:solidFill>
                <a:prstClr val="black">
                  <a:tint val="75000"/>
                </a:prstClr>
              </a:solidFill>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3760167983"/>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10/08/2017</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2" cy="6858000"/>
          </a:xfrm>
          <a:prstGeom prst="rect">
            <a:avLst/>
          </a:prstGeom>
        </p:spPr>
      </p:pic>
    </p:spTree>
    <p:extLst>
      <p:ext uri="{BB962C8B-B14F-4D97-AF65-F5344CB8AC3E}">
        <p14:creationId xmlns:p14="http://schemas.microsoft.com/office/powerpoint/2010/main" xmlns="" val="13711652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B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73CB4-FDF5-4DA1-B9BB-55889EEB8DC7}" type="datetimeFigureOut">
              <a:rPr lang="es-BO" smtClean="0">
                <a:solidFill>
                  <a:prstClr val="black">
                    <a:tint val="75000"/>
                  </a:prstClr>
                </a:solidFill>
              </a:rPr>
              <a:pPr/>
              <a:t>10/08/2017</a:t>
            </a:fld>
            <a:endParaRPr lang="es-B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77F04-C263-4028-BF47-BAAA54F95450}" type="slidenum">
              <a:rPr lang="es-BO" smtClean="0">
                <a:solidFill>
                  <a:prstClr val="black">
                    <a:tint val="75000"/>
                  </a:prstClr>
                </a:solidFill>
              </a:rPr>
              <a:pPr/>
              <a:t>‹Nº›</a:t>
            </a:fld>
            <a:endParaRPr lang="es-BO">
              <a:solidFill>
                <a:prstClr val="black">
                  <a:tint val="75000"/>
                </a:prstClr>
              </a:solidFill>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4051476265"/>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0683" y="2353883"/>
            <a:ext cx="11548996" cy="3096344"/>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prstClr val="white"/>
              </a:solidFill>
            </a:endParaRPr>
          </a:p>
        </p:txBody>
      </p:sp>
      <p:sp>
        <p:nvSpPr>
          <p:cNvPr id="5" name="CuadroTexto 4"/>
          <p:cNvSpPr txBox="1"/>
          <p:nvPr/>
        </p:nvSpPr>
        <p:spPr>
          <a:xfrm>
            <a:off x="210031" y="3415643"/>
            <a:ext cx="11067569" cy="769441"/>
          </a:xfrm>
          <a:prstGeom prst="rect">
            <a:avLst/>
          </a:prstGeom>
          <a:noFill/>
        </p:spPr>
        <p:txBody>
          <a:bodyPr wrap="square" rtlCol="0">
            <a:spAutoFit/>
          </a:bodyPr>
          <a:lstStyle/>
          <a:p>
            <a:pPr algn="ctr"/>
            <a:r>
              <a:rPr lang="es-ES" altLang="es-ES" sz="3400" b="1" i="1" dirty="0" smtClean="0">
                <a:solidFill>
                  <a:prstClr val="black"/>
                </a:solidFill>
                <a:latin typeface="Arial Narrow" panose="020B0606020202030204" pitchFamily="34" charset="0"/>
              </a:rPr>
              <a:t> </a:t>
            </a:r>
            <a:r>
              <a:rPr lang="es-ES" altLang="es-ES" sz="3400" b="1" i="1" dirty="0" smtClean="0">
                <a:solidFill>
                  <a:schemeClr val="bg1"/>
                </a:solidFill>
                <a:latin typeface="Arial Narrow" panose="020B0606020202030204" pitchFamily="34" charset="0"/>
              </a:rPr>
              <a:t>¿VITICULTURA EN EL CHACO???</a:t>
            </a:r>
            <a:endParaRPr lang="es-ES" altLang="es-ES" sz="3400" b="1" i="1" dirty="0">
              <a:solidFill>
                <a:schemeClr val="bg1"/>
              </a:solidFill>
              <a:latin typeface="Arial Narrow" panose="020B0606020202030204" pitchFamily="34" charset="0"/>
            </a:endParaRPr>
          </a:p>
          <a:p>
            <a:pPr algn="ctr"/>
            <a:endParaRPr lang="es-ES" altLang="es-ES" sz="1000" b="1" i="1" dirty="0">
              <a:solidFill>
                <a:schemeClr val="bg1"/>
              </a:solidFill>
              <a:latin typeface="Arial Narrow" panose="020B0606020202030204" pitchFamily="34" charset="0"/>
            </a:endParaRPr>
          </a:p>
        </p:txBody>
      </p:sp>
      <p:sp>
        <p:nvSpPr>
          <p:cNvPr id="7" name="3 CuadroTexto"/>
          <p:cNvSpPr txBox="1"/>
          <p:nvPr/>
        </p:nvSpPr>
        <p:spPr>
          <a:xfrm>
            <a:off x="3728102" y="6095573"/>
            <a:ext cx="4882498" cy="415498"/>
          </a:xfrm>
          <a:prstGeom prst="rect">
            <a:avLst/>
          </a:prstGeom>
          <a:noFill/>
        </p:spPr>
        <p:txBody>
          <a:bodyPr wrap="square" rtlCol="0">
            <a:spAutoFit/>
          </a:bodyPr>
          <a:lstStyle/>
          <a:p>
            <a:r>
              <a:rPr lang="es-BO" sz="2100" dirty="0" smtClean="0">
                <a:solidFill>
                  <a:prstClr val="black"/>
                </a:solidFill>
              </a:rPr>
              <a:t>La Paz</a:t>
            </a:r>
            <a:r>
              <a:rPr lang="es-BO" sz="2100" dirty="0" smtClean="0">
                <a:solidFill>
                  <a:prstClr val="black"/>
                </a:solidFill>
              </a:rPr>
              <a:t>, </a:t>
            </a:r>
            <a:r>
              <a:rPr lang="es-BO" sz="2100" dirty="0">
                <a:solidFill>
                  <a:prstClr val="black"/>
                </a:solidFill>
              </a:rPr>
              <a:t>A</a:t>
            </a:r>
            <a:r>
              <a:rPr lang="es-BO" sz="2100" dirty="0" smtClean="0">
                <a:solidFill>
                  <a:prstClr val="black"/>
                </a:solidFill>
              </a:rPr>
              <a:t>gosto  2017</a:t>
            </a:r>
            <a:endParaRPr lang="es-BO" sz="2100" dirty="0">
              <a:solidFill>
                <a:prstClr val="black"/>
              </a:solidFill>
            </a:endParaRPr>
          </a:p>
        </p:txBody>
      </p:sp>
      <p:grpSp>
        <p:nvGrpSpPr>
          <p:cNvPr id="8" name="Group 4"/>
          <p:cNvGrpSpPr>
            <a:grpSpLocks/>
          </p:cNvGrpSpPr>
          <p:nvPr/>
        </p:nvGrpSpPr>
        <p:grpSpPr bwMode="auto">
          <a:xfrm>
            <a:off x="3158843" y="369205"/>
            <a:ext cx="3663987" cy="1365810"/>
            <a:chOff x="1068404" y="1108493"/>
            <a:chExt cx="23960" cy="12857"/>
          </a:xfrm>
        </p:grpSpPr>
        <p:sp>
          <p:nvSpPr>
            <p:cNvPr id="9" name="Text Box 5"/>
            <p:cNvSpPr txBox="1">
              <a:spLocks noChangeArrowheads="1"/>
            </p:cNvSpPr>
            <p:nvPr/>
          </p:nvSpPr>
          <p:spPr bwMode="auto">
            <a:xfrm>
              <a:off x="1068404" y="1110021"/>
              <a:ext cx="10062" cy="198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6" descr="ASOVIT"/>
            <p:cNvPicPr>
              <a:picLocks noChangeAspect="1" noChangeArrowheads="1"/>
            </p:cNvPicPr>
            <p:nvPr/>
          </p:nvPicPr>
          <p:blipFill>
            <a:blip r:embed="rId2" cstate="print"/>
            <a:srcRect/>
            <a:stretch>
              <a:fillRect/>
            </a:stretch>
          </p:blipFill>
          <p:spPr bwMode="auto">
            <a:xfrm>
              <a:off x="1068734" y="1108493"/>
              <a:ext cx="23631" cy="12858"/>
            </a:xfrm>
            <a:prstGeom prst="rect">
              <a:avLst/>
            </a:prstGeom>
            <a:noFill/>
            <a:ln w="9525" algn="in">
              <a:noFill/>
              <a:miter lim="800000"/>
              <a:headEnd/>
              <a:tailEnd/>
            </a:ln>
            <a:effectLst/>
          </p:spPr>
        </p:pic>
      </p:grpSp>
    </p:spTree>
    <p:extLst>
      <p:ext uri="{BB962C8B-B14F-4D97-AF65-F5344CB8AC3E}">
        <p14:creationId xmlns:p14="http://schemas.microsoft.com/office/powerpoint/2010/main" xmlns="" val="3222963835"/>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920163" y="1714874"/>
            <a:ext cx="5747837" cy="3847725"/>
          </a:xfrm>
        </p:spPr>
      </p:pic>
      <p:sp>
        <p:nvSpPr>
          <p:cNvPr id="6" name="5 Rectángulo"/>
          <p:cNvSpPr/>
          <p:nvPr/>
        </p:nvSpPr>
        <p:spPr>
          <a:xfrm>
            <a:off x="2152650" y="490830"/>
            <a:ext cx="6972300" cy="954107"/>
          </a:xfrm>
          <a:prstGeom prst="rect">
            <a:avLst/>
          </a:prstGeom>
        </p:spPr>
        <p:txBody>
          <a:bodyPr wrap="square">
            <a:spAutoFit/>
          </a:bodyPr>
          <a:lstStyle/>
          <a:p>
            <a:r>
              <a:rPr lang="es-ES" sz="2800" b="1" dirty="0" smtClean="0">
                <a:solidFill>
                  <a:srgbClr val="006600"/>
                </a:solidFill>
              </a:rPr>
              <a:t>Acercamiento </a:t>
            </a:r>
            <a:r>
              <a:rPr lang="es-ES" sz="2800" b="1" dirty="0">
                <a:solidFill>
                  <a:srgbClr val="006600"/>
                </a:solidFill>
              </a:rPr>
              <a:t>con </a:t>
            </a:r>
            <a:r>
              <a:rPr lang="es-ES" sz="2800" b="1" dirty="0" smtClean="0">
                <a:solidFill>
                  <a:srgbClr val="006600"/>
                </a:solidFill>
              </a:rPr>
              <a:t>productores y </a:t>
            </a:r>
            <a:r>
              <a:rPr lang="es-ES" sz="2800" b="1" dirty="0">
                <a:solidFill>
                  <a:srgbClr val="006600"/>
                </a:solidFill>
              </a:rPr>
              <a:t>autoridades</a:t>
            </a:r>
            <a:r>
              <a:rPr lang="es-ES" sz="2800" b="1" dirty="0" smtClean="0">
                <a:solidFill>
                  <a:srgbClr val="006600"/>
                </a:solidFill>
              </a:rPr>
              <a:t>.</a:t>
            </a:r>
            <a:endParaRPr lang="es-ES" sz="2800" b="1" dirty="0">
              <a:solidFill>
                <a:srgbClr val="006600"/>
              </a:solidFill>
            </a:endParaRPr>
          </a:p>
          <a:p>
            <a:endParaRPr lang="es-ES" sz="2800" dirty="0">
              <a:solidFill>
                <a:srgbClr val="006600"/>
              </a:solidFill>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
        <p:nvSpPr>
          <p:cNvPr id="8" name="CuadroTexto 7"/>
          <p:cNvSpPr txBox="1"/>
          <p:nvPr/>
        </p:nvSpPr>
        <p:spPr>
          <a:xfrm>
            <a:off x="792480" y="1714874"/>
            <a:ext cx="3718560" cy="3416320"/>
          </a:xfrm>
          <a:prstGeom prst="rect">
            <a:avLst/>
          </a:prstGeom>
          <a:noFill/>
        </p:spPr>
        <p:txBody>
          <a:bodyPr wrap="square" rtlCol="0">
            <a:spAutoFit/>
          </a:bodyPr>
          <a:lstStyle/>
          <a:p>
            <a:pPr algn="just"/>
            <a:r>
              <a:rPr lang="es-BO" sz="2400" dirty="0" smtClean="0"/>
              <a:t>Se ha  organización del  sector productivo con instituciones locales como se: Gobierno Municipal de Yacuiba, SEDAG, INIAF, PAR, SENASAG, U.A.J.M.S. y otras, para desarrollar acciones entorno  a la viticultura. </a:t>
            </a:r>
            <a:endParaRPr lang="es-BO" sz="2400" dirty="0"/>
          </a:p>
        </p:txBody>
      </p:sp>
    </p:spTree>
    <p:extLst>
      <p:ext uri="{BB962C8B-B14F-4D97-AF65-F5344CB8AC3E}">
        <p14:creationId xmlns:p14="http://schemas.microsoft.com/office/powerpoint/2010/main" xmlns="" val="1157631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BO" sz="3600" b="1" dirty="0">
                <a:solidFill>
                  <a:srgbClr val="006600"/>
                </a:solidFill>
              </a:rPr>
              <a:t>Introducción de parcelas de investigación</a:t>
            </a:r>
          </a:p>
        </p:txBody>
      </p:sp>
      <p:sp>
        <p:nvSpPr>
          <p:cNvPr id="3" name="Marcador de contenido 2"/>
          <p:cNvSpPr>
            <a:spLocks noGrp="1"/>
          </p:cNvSpPr>
          <p:nvPr>
            <p:ph idx="1"/>
          </p:nvPr>
        </p:nvSpPr>
        <p:spPr>
          <a:xfrm>
            <a:off x="198120" y="1564310"/>
            <a:ext cx="6446520" cy="4525963"/>
          </a:xfrm>
        </p:spPr>
        <p:txBody>
          <a:bodyPr>
            <a:normAutofit fontScale="77500" lnSpcReduction="20000"/>
          </a:bodyPr>
          <a:lstStyle/>
          <a:p>
            <a:pPr marL="514350" indent="-514350" algn="just">
              <a:buFont typeface="+mj-lt"/>
              <a:buAutoNum type="alphaUcPeriod"/>
            </a:pPr>
            <a:r>
              <a:rPr lang="es-BO" dirty="0" smtClean="0"/>
              <a:t>Validación de 7 patrones porta injertos </a:t>
            </a:r>
          </a:p>
          <a:p>
            <a:pPr marL="514350" indent="-514350" algn="just">
              <a:buFont typeface="+mj-lt"/>
              <a:buAutoNum type="alphaUcPeriod"/>
            </a:pPr>
            <a:r>
              <a:rPr lang="es-BO" dirty="0" smtClean="0"/>
              <a:t> </a:t>
            </a:r>
            <a:r>
              <a:rPr lang="es-ES" dirty="0"/>
              <a:t>Validación de 5 variedades de </a:t>
            </a:r>
            <a:r>
              <a:rPr lang="es-ES" dirty="0" smtClean="0"/>
              <a:t>uva de mesa </a:t>
            </a:r>
            <a:r>
              <a:rPr lang="es-ES" dirty="0"/>
              <a:t>en tres sistemas de </a:t>
            </a:r>
            <a:r>
              <a:rPr lang="es-ES" dirty="0" smtClean="0"/>
              <a:t>conducción.</a:t>
            </a:r>
          </a:p>
          <a:p>
            <a:pPr marL="514350" indent="-514350" algn="just">
              <a:buFont typeface="+mj-lt"/>
              <a:buAutoNum type="alphaUcPeriod"/>
            </a:pPr>
            <a:r>
              <a:rPr lang="es-ES" dirty="0"/>
              <a:t>Evaluar la compatibilidad, comportamiento vegetativo y productivos de dos cultivares de las variedades  de uva de mesa  sobre cinco patrones porta injertos en el municipio Yacuiba comunidad campo pajoso</a:t>
            </a:r>
            <a:r>
              <a:rPr lang="es-ES" dirty="0" smtClean="0"/>
              <a:t>.</a:t>
            </a:r>
          </a:p>
          <a:p>
            <a:pPr marL="514350" indent="-514350" algn="just">
              <a:buFont typeface="+mj-lt"/>
              <a:buAutoNum type="alphaUcPeriod"/>
            </a:pPr>
            <a:r>
              <a:rPr lang="es-ES" dirty="0"/>
              <a:t>Desarrollo de estrategias para el control de plagas y adaptación al cambio climático en cultivo de uva de mesa en el municipio de Yacuiba Provincia Gran Chaco.</a:t>
            </a:r>
            <a:endParaRPr lang="es-BO" dirty="0"/>
          </a:p>
          <a:p>
            <a:pPr marL="514350" indent="-514350" algn="just">
              <a:buFont typeface="+mj-lt"/>
              <a:buAutoNum type="alphaUcPeriod"/>
            </a:pPr>
            <a:endParaRPr lang="es-ES" dirty="0" smtClean="0"/>
          </a:p>
          <a:p>
            <a:pPr marL="514350" indent="-514350" algn="just">
              <a:buFont typeface="+mj-lt"/>
              <a:buAutoNum type="alphaUcPeriod"/>
            </a:pPr>
            <a:endParaRPr lang="es-BO" dirty="0"/>
          </a:p>
          <a:p>
            <a:pPr marL="514350" indent="-514350" algn="just">
              <a:buFont typeface="+mj-lt"/>
              <a:buAutoNum type="alphaUcPeriod"/>
            </a:pPr>
            <a:endParaRPr lang="es-BO" dirty="0"/>
          </a:p>
        </p:txBody>
      </p:sp>
      <p:pic>
        <p:nvPicPr>
          <p:cNvPr id="4" name="Imagen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pic>
        <p:nvPicPr>
          <p:cNvPr id="6" name="Imagen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87662" y="1793632"/>
            <a:ext cx="4345349" cy="3259014"/>
          </a:xfrm>
          <a:prstGeom prst="rect">
            <a:avLst/>
          </a:prstGeom>
        </p:spPr>
      </p:pic>
    </p:spTree>
    <p:extLst>
      <p:ext uri="{BB962C8B-B14F-4D97-AF65-F5344CB8AC3E}">
        <p14:creationId xmlns:p14="http://schemas.microsoft.com/office/powerpoint/2010/main" xmlns="" val="1373526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rgbClr val="006600"/>
                </a:solidFill>
              </a:rPr>
              <a:t>RESULTADOS</a:t>
            </a:r>
            <a:r>
              <a:rPr lang="es-ES" dirty="0" smtClean="0">
                <a:solidFill>
                  <a:srgbClr val="006600"/>
                </a:solidFill>
              </a:rPr>
              <a:t> </a:t>
            </a:r>
            <a:endParaRPr lang="es-ES" dirty="0">
              <a:solidFill>
                <a:srgbClr val="006600"/>
              </a:solidFill>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73179" y="1600200"/>
            <a:ext cx="7539479" cy="4993681"/>
          </a:xfrm>
        </p:spPr>
      </p:pic>
      <p:pic>
        <p:nvPicPr>
          <p:cNvPr id="7" name="Imagen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extLst>
      <p:ext uri="{BB962C8B-B14F-4D97-AF65-F5344CB8AC3E}">
        <p14:creationId xmlns:p14="http://schemas.microsoft.com/office/powerpoint/2010/main" xmlns="" val="1444951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26882" y="392746"/>
            <a:ext cx="8122920" cy="1143000"/>
          </a:xfrm>
        </p:spPr>
        <p:txBody>
          <a:bodyPr>
            <a:noAutofit/>
          </a:bodyPr>
          <a:lstStyle/>
          <a:p>
            <a:r>
              <a:rPr lang="es-ES" sz="2400" dirty="0"/>
              <a:t/>
            </a:r>
            <a:br>
              <a:rPr lang="es-ES" sz="2400" dirty="0"/>
            </a:br>
            <a:endParaRPr lang="es-ES" sz="2400" dirty="0"/>
          </a:p>
        </p:txBody>
      </p:sp>
      <p:sp>
        <p:nvSpPr>
          <p:cNvPr id="3" name="2 Marcador de contenido"/>
          <p:cNvSpPr>
            <a:spLocks noGrp="1"/>
          </p:cNvSpPr>
          <p:nvPr>
            <p:ph idx="1"/>
          </p:nvPr>
        </p:nvSpPr>
        <p:spPr>
          <a:xfrm>
            <a:off x="489284" y="1307266"/>
            <a:ext cx="5867400" cy="4998719"/>
          </a:xfrm>
        </p:spPr>
        <p:txBody>
          <a:bodyPr>
            <a:normAutofit fontScale="92500"/>
          </a:bodyPr>
          <a:lstStyle/>
          <a:p>
            <a:pPr>
              <a:buFont typeface="Wingdings" panose="05000000000000000000" pitchFamily="2" charset="2"/>
              <a:buChar char="ü"/>
            </a:pPr>
            <a:r>
              <a:rPr lang="es-ES" sz="2400" dirty="0" smtClean="0"/>
              <a:t>Un plan estratégico firmado por autoridades 2012-2016</a:t>
            </a:r>
          </a:p>
          <a:p>
            <a:pPr>
              <a:buFont typeface="Wingdings" panose="05000000000000000000" pitchFamily="2" charset="2"/>
              <a:buChar char="ü"/>
            </a:pPr>
            <a:r>
              <a:rPr lang="es-ES" sz="2400" dirty="0"/>
              <a:t>75 </a:t>
            </a:r>
            <a:r>
              <a:rPr lang="es-ES" sz="2400" dirty="0" err="1" smtClean="0"/>
              <a:t>productor@s</a:t>
            </a:r>
            <a:r>
              <a:rPr lang="es-ES" sz="2400" dirty="0" smtClean="0"/>
              <a:t> formados como técnicos en viticultura y certificados por la U.A.J.M.S. </a:t>
            </a:r>
          </a:p>
          <a:p>
            <a:pPr>
              <a:buFont typeface="Wingdings" panose="05000000000000000000" pitchFamily="2" charset="2"/>
              <a:buChar char="ü"/>
            </a:pPr>
            <a:r>
              <a:rPr lang="es-ES" sz="2400" dirty="0" smtClean="0"/>
              <a:t>80 Hectáreas implementadas con tecnología  con el esfuerzo de productores alcaldía, FAUTAPO y el PAR.</a:t>
            </a:r>
          </a:p>
          <a:p>
            <a:pPr>
              <a:buFont typeface="Wingdings" panose="05000000000000000000" pitchFamily="2" charset="2"/>
              <a:buChar char="ü"/>
            </a:pPr>
            <a:r>
              <a:rPr lang="es-ES" sz="2400" dirty="0" smtClean="0"/>
              <a:t> 4 Investigaciones investigadas</a:t>
            </a:r>
          </a:p>
          <a:p>
            <a:pPr>
              <a:buFont typeface="Wingdings" panose="05000000000000000000" pitchFamily="2" charset="2"/>
              <a:buChar char="ü"/>
            </a:pPr>
            <a:r>
              <a:rPr lang="es-ES" sz="2400" dirty="0" smtClean="0"/>
              <a:t>5 ferias de exposición</a:t>
            </a:r>
          </a:p>
          <a:p>
            <a:pPr>
              <a:buFont typeface="Wingdings" panose="05000000000000000000" pitchFamily="2" charset="2"/>
              <a:buChar char="ü"/>
            </a:pPr>
            <a:r>
              <a:rPr lang="es-ES" sz="2400" dirty="0" smtClean="0"/>
              <a:t>10 viajes de captura tecnológica (Tarija, Santa Cruz, Argentina y otros)</a:t>
            </a:r>
          </a:p>
          <a:p>
            <a:pPr>
              <a:buFont typeface="Wingdings" panose="05000000000000000000" pitchFamily="2" charset="2"/>
              <a:buChar char="ü"/>
            </a:pPr>
            <a:r>
              <a:rPr lang="es-ES" sz="2400" dirty="0" smtClean="0"/>
              <a:t>15 jornadas técnica </a:t>
            </a:r>
          </a:p>
          <a:p>
            <a:pPr>
              <a:buFont typeface="Wingdings" panose="05000000000000000000" pitchFamily="2" charset="2"/>
              <a:buChar char="ü"/>
            </a:pPr>
            <a:r>
              <a:rPr lang="es-ES" sz="2400" dirty="0" smtClean="0"/>
              <a:t>8 rutas de campo    </a:t>
            </a:r>
            <a:endParaRPr lang="es-ES" sz="24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96996" y="1869758"/>
            <a:ext cx="5181129" cy="3431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extLst>
      <p:ext uri="{BB962C8B-B14F-4D97-AF65-F5344CB8AC3E}">
        <p14:creationId xmlns:p14="http://schemas.microsoft.com/office/powerpoint/2010/main" xmlns="" val="70856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88" y="273953"/>
            <a:ext cx="10972800" cy="1143000"/>
          </a:xfrm>
        </p:spPr>
        <p:txBody>
          <a:bodyPr>
            <a:normAutofit/>
          </a:bodyPr>
          <a:lstStyle/>
          <a:p>
            <a:r>
              <a:rPr lang="es-ES" sz="2800" b="1">
                <a:solidFill>
                  <a:srgbClr val="006600"/>
                </a:solidFill>
              </a:rPr>
              <a:t>Coberturas total </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2938" y="1814634"/>
            <a:ext cx="2642117" cy="1749974"/>
          </a:xfrm>
        </p:spPr>
      </p:pic>
      <p:pic>
        <p:nvPicPr>
          <p:cNvPr id="6" name="Imagen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
        <p:nvSpPr>
          <p:cNvPr id="3" name="Rectángulo 2"/>
          <p:cNvSpPr/>
          <p:nvPr/>
        </p:nvSpPr>
        <p:spPr>
          <a:xfrm>
            <a:off x="532004" y="1417638"/>
            <a:ext cx="2383986" cy="369332"/>
          </a:xfrm>
          <a:prstGeom prst="rect">
            <a:avLst/>
          </a:prstGeom>
        </p:spPr>
        <p:txBody>
          <a:bodyPr wrap="none">
            <a:spAutoFit/>
          </a:bodyPr>
          <a:lstStyle/>
          <a:p>
            <a:r>
              <a:rPr lang="es-ES" b="1" dirty="0" smtClean="0">
                <a:solidFill>
                  <a:srgbClr val="006600"/>
                </a:solidFill>
              </a:rPr>
              <a:t>Estación </a:t>
            </a:r>
            <a:r>
              <a:rPr lang="es-ES" b="1" dirty="0">
                <a:solidFill>
                  <a:srgbClr val="006600"/>
                </a:solidFill>
              </a:rPr>
              <a:t>de monitoreo </a:t>
            </a:r>
            <a:endParaRPr lang="es-BO" b="1" dirty="0">
              <a:solidFill>
                <a:srgbClr val="006600"/>
              </a:solidFill>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76808" y="1786970"/>
            <a:ext cx="2683883" cy="1777638"/>
          </a:xfrm>
          <a:prstGeom prst="rect">
            <a:avLst/>
          </a:prstGeom>
        </p:spPr>
      </p:pic>
      <p:sp>
        <p:nvSpPr>
          <p:cNvPr id="8" name="Rectángulo 7"/>
          <p:cNvSpPr/>
          <p:nvPr/>
        </p:nvSpPr>
        <p:spPr>
          <a:xfrm>
            <a:off x="3572002" y="1432020"/>
            <a:ext cx="1790939" cy="369332"/>
          </a:xfrm>
          <a:prstGeom prst="rect">
            <a:avLst/>
          </a:prstGeom>
        </p:spPr>
        <p:txBody>
          <a:bodyPr wrap="none">
            <a:spAutoFit/>
          </a:bodyPr>
          <a:lstStyle/>
          <a:p>
            <a:r>
              <a:rPr lang="es-ES" b="1" dirty="0" smtClean="0">
                <a:solidFill>
                  <a:srgbClr val="006600"/>
                </a:solidFill>
              </a:rPr>
              <a:t>Coberturas total </a:t>
            </a:r>
            <a:endParaRPr lang="es-BO" b="1" dirty="0">
              <a:solidFill>
                <a:srgbClr val="006600"/>
              </a:solidFill>
            </a:endParaRPr>
          </a:p>
        </p:txBody>
      </p:sp>
      <p:pic>
        <p:nvPicPr>
          <p:cNvPr id="11" name="Imagen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1828800" y="4377382"/>
            <a:ext cx="3176954" cy="2104217"/>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5400000">
            <a:off x="8853928" y="2206438"/>
            <a:ext cx="2484536" cy="1645602"/>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88572" y="1786970"/>
            <a:ext cx="2683885" cy="1777638"/>
          </a:xfrm>
          <a:prstGeom prst="rect">
            <a:avLst/>
          </a:prstGeom>
        </p:spPr>
      </p:pic>
      <p:pic>
        <p:nvPicPr>
          <p:cNvPr id="16" name="Imagen 15"/>
          <p:cNvPicPr>
            <a:picLocks noChangeAspect="1"/>
          </p:cNvPicPr>
          <p:nvPr/>
        </p:nvPicPr>
        <p:blipFill rotWithShape="1">
          <a:blip r:embed="rId8" cstate="print">
            <a:extLst>
              <a:ext uri="{28A0092B-C50C-407E-A947-70E740481C1C}">
                <a14:useLocalDpi xmlns:a14="http://schemas.microsoft.com/office/drawing/2010/main" xmlns="" val="0"/>
              </a:ext>
            </a:extLst>
          </a:blip>
          <a:srcRect r="22677"/>
          <a:stretch/>
        </p:blipFill>
        <p:spPr>
          <a:xfrm rot="16200000">
            <a:off x="6255066" y="4583622"/>
            <a:ext cx="1807731" cy="1565031"/>
          </a:xfrm>
          <a:prstGeom prst="rect">
            <a:avLst/>
          </a:prstGeom>
        </p:spPr>
      </p:pic>
      <p:sp>
        <p:nvSpPr>
          <p:cNvPr id="19" name="CuadroTexto 18"/>
          <p:cNvSpPr txBox="1"/>
          <p:nvPr/>
        </p:nvSpPr>
        <p:spPr>
          <a:xfrm>
            <a:off x="6346208" y="1398657"/>
            <a:ext cx="2626249" cy="369332"/>
          </a:xfrm>
          <a:prstGeom prst="rect">
            <a:avLst/>
          </a:prstGeom>
          <a:noFill/>
        </p:spPr>
        <p:txBody>
          <a:bodyPr wrap="square" rtlCol="0">
            <a:spAutoFit/>
          </a:bodyPr>
          <a:lstStyle/>
          <a:p>
            <a:r>
              <a:rPr lang="es-ES" b="1" dirty="0" smtClean="0">
                <a:solidFill>
                  <a:srgbClr val="006600"/>
                </a:solidFill>
              </a:rPr>
              <a:t>Coberturas Localizada  </a:t>
            </a:r>
            <a:endParaRPr lang="es-BO" b="1" dirty="0">
              <a:solidFill>
                <a:srgbClr val="006600"/>
              </a:solidFill>
            </a:endParaRPr>
          </a:p>
        </p:txBody>
      </p:sp>
      <p:sp>
        <p:nvSpPr>
          <p:cNvPr id="20" name="CuadroTexto 19"/>
          <p:cNvSpPr txBox="1"/>
          <p:nvPr/>
        </p:nvSpPr>
        <p:spPr>
          <a:xfrm>
            <a:off x="8918448" y="1407805"/>
            <a:ext cx="3357519" cy="369332"/>
          </a:xfrm>
          <a:prstGeom prst="rect">
            <a:avLst/>
          </a:prstGeom>
          <a:noFill/>
        </p:spPr>
        <p:txBody>
          <a:bodyPr wrap="square" rtlCol="0">
            <a:spAutoFit/>
          </a:bodyPr>
          <a:lstStyle/>
          <a:p>
            <a:r>
              <a:rPr lang="es-BO" b="1" dirty="0" smtClean="0">
                <a:solidFill>
                  <a:srgbClr val="006600"/>
                </a:solidFill>
              </a:rPr>
              <a:t>     Riego tecnificado </a:t>
            </a:r>
            <a:endParaRPr lang="es-BO" b="1" dirty="0">
              <a:solidFill>
                <a:srgbClr val="006600"/>
              </a:solidFill>
            </a:endParaRPr>
          </a:p>
        </p:txBody>
      </p:sp>
      <p:sp>
        <p:nvSpPr>
          <p:cNvPr id="21" name="CuadroTexto 20"/>
          <p:cNvSpPr txBox="1"/>
          <p:nvPr/>
        </p:nvSpPr>
        <p:spPr>
          <a:xfrm>
            <a:off x="532004" y="3962289"/>
            <a:ext cx="8741390" cy="369332"/>
          </a:xfrm>
          <a:prstGeom prst="rect">
            <a:avLst/>
          </a:prstGeom>
          <a:noFill/>
        </p:spPr>
        <p:txBody>
          <a:bodyPr wrap="square" rtlCol="0">
            <a:spAutoFit/>
          </a:bodyPr>
          <a:lstStyle/>
          <a:p>
            <a:r>
              <a:rPr lang="es-BO" b="1" dirty="0" smtClean="0">
                <a:solidFill>
                  <a:srgbClr val="006600"/>
                </a:solidFill>
              </a:rPr>
              <a:t>		Sistemas de </a:t>
            </a:r>
            <a:r>
              <a:rPr lang="es-BO" b="1" dirty="0">
                <a:solidFill>
                  <a:srgbClr val="006600"/>
                </a:solidFill>
              </a:rPr>
              <a:t>C</a:t>
            </a:r>
            <a:r>
              <a:rPr lang="es-BO" b="1" dirty="0" smtClean="0">
                <a:solidFill>
                  <a:srgbClr val="006600"/>
                </a:solidFill>
              </a:rPr>
              <a:t>onducción   	</a:t>
            </a:r>
            <a:r>
              <a:rPr lang="es-BO" b="1" smtClean="0">
                <a:solidFill>
                  <a:srgbClr val="006600"/>
                </a:solidFill>
              </a:rPr>
              <a:t>                           </a:t>
            </a:r>
            <a:r>
              <a:rPr lang="es-BO" b="1" dirty="0" smtClean="0">
                <a:solidFill>
                  <a:srgbClr val="006600"/>
                </a:solidFill>
              </a:rPr>
              <a:t>Plantienes </a:t>
            </a:r>
            <a:r>
              <a:rPr lang="es-BO" b="1" dirty="0">
                <a:solidFill>
                  <a:srgbClr val="006600"/>
                </a:solidFill>
              </a:rPr>
              <a:t>I</a:t>
            </a:r>
            <a:r>
              <a:rPr lang="es-BO" b="1" dirty="0" smtClean="0">
                <a:solidFill>
                  <a:srgbClr val="006600"/>
                </a:solidFill>
              </a:rPr>
              <a:t>njertados </a:t>
            </a:r>
            <a:endParaRPr lang="es-BO" b="1" dirty="0">
              <a:solidFill>
                <a:srgbClr val="006600"/>
              </a:solidFill>
            </a:endParaRPr>
          </a:p>
        </p:txBody>
      </p:sp>
    </p:spTree>
    <p:extLst>
      <p:ext uri="{BB962C8B-B14F-4D97-AF65-F5344CB8AC3E}">
        <p14:creationId xmlns:p14="http://schemas.microsoft.com/office/powerpoint/2010/main" xmlns="" val="999791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F:\Nueva carpeta (2)\fotos para catilla\DSC_0812.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5599" y="1252418"/>
            <a:ext cx="4651098" cy="3276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Rectángulo"/>
          <p:cNvSpPr/>
          <p:nvPr/>
        </p:nvSpPr>
        <p:spPr>
          <a:xfrm>
            <a:off x="1859757" y="883086"/>
            <a:ext cx="4614519" cy="369332"/>
          </a:xfrm>
          <a:prstGeom prst="rect">
            <a:avLst/>
          </a:prstGeom>
        </p:spPr>
        <p:txBody>
          <a:bodyPr wrap="square">
            <a:spAutoFit/>
          </a:bodyPr>
          <a:lstStyle/>
          <a:p>
            <a:r>
              <a:rPr lang="es-ES" dirty="0"/>
              <a:t>Método control con cobertura total </a:t>
            </a:r>
          </a:p>
        </p:txBody>
      </p:sp>
      <p:pic>
        <p:nvPicPr>
          <p:cNvPr id="8" name="7 Imagen" descr="F:\Nueva carpeta (2)\fotos para catilla\DSC_0664.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48950" y="1252418"/>
            <a:ext cx="4241166" cy="33025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Rectángulo"/>
          <p:cNvSpPr/>
          <p:nvPr/>
        </p:nvSpPr>
        <p:spPr>
          <a:xfrm>
            <a:off x="7143114" y="606090"/>
            <a:ext cx="4286886" cy="646331"/>
          </a:xfrm>
          <a:prstGeom prst="rect">
            <a:avLst/>
          </a:prstGeom>
        </p:spPr>
        <p:txBody>
          <a:bodyPr wrap="square">
            <a:spAutoFit/>
          </a:bodyPr>
          <a:lstStyle/>
          <a:p>
            <a:r>
              <a:rPr lang="es-ES" dirty="0"/>
              <a:t>Método de control con  cobertura Localizada </a:t>
            </a:r>
          </a:p>
        </p:txBody>
      </p:sp>
      <p:pic>
        <p:nvPicPr>
          <p:cNvPr id="11" name="10 Imagen" descr="F:\invest-2016\DSC_0669.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5896" y="3698676"/>
            <a:ext cx="4556759" cy="2610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extLst>
      <p:ext uri="{BB962C8B-B14F-4D97-AF65-F5344CB8AC3E}">
        <p14:creationId xmlns:p14="http://schemas.microsoft.com/office/powerpoint/2010/main" xmlns="" val="1161826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563562"/>
          </a:xfrm>
        </p:spPr>
        <p:txBody>
          <a:bodyPr>
            <a:normAutofit fontScale="90000"/>
          </a:bodyPr>
          <a:lstStyle/>
          <a:p>
            <a:r>
              <a:rPr lang="es-ES" b="1" dirty="0" smtClean="0">
                <a:solidFill>
                  <a:srgbClr val="006600"/>
                </a:solidFill>
              </a:rPr>
              <a:t>Gira técnica</a:t>
            </a:r>
            <a:endParaRPr lang="es-ES" b="1" dirty="0">
              <a:solidFill>
                <a:srgbClr val="006600"/>
              </a:solidFill>
            </a:endParaRP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531691" y="3913527"/>
            <a:ext cx="4036418" cy="2673472"/>
          </a:xfrm>
        </p:spPr>
      </p:pic>
      <p:pic>
        <p:nvPicPr>
          <p:cNvPr id="14338" name="Picture 2" descr="E:\inst\fotos\uvas\inv.2016 2\DSC_036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2336" y="1085925"/>
            <a:ext cx="4894263" cy="3241635"/>
          </a:xfrm>
          <a:prstGeom prst="rect">
            <a:avLst/>
          </a:prstGeom>
          <a:noFill/>
          <a:extLst>
            <a:ext uri="{909E8E84-426E-40DD-AFC4-6F175D3DCCD1}">
              <a14:hiddenFill xmlns:a14="http://schemas.microsoft.com/office/drawing/2010/main" xmlns="">
                <a:solidFill>
                  <a:srgbClr val="FFFFFF"/>
                </a:solidFill>
              </a14:hiddenFill>
            </a:ext>
          </a:extLst>
        </p:spPr>
      </p:pic>
      <p:pic>
        <p:nvPicPr>
          <p:cNvPr id="14339" name="Picture 3" descr="E:\inst\fotos\uvas\inv.2016 2\DSC_036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37300" y="802907"/>
            <a:ext cx="4445000" cy="294407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extLst>
      <p:ext uri="{BB962C8B-B14F-4D97-AF65-F5344CB8AC3E}">
        <p14:creationId xmlns:p14="http://schemas.microsoft.com/office/powerpoint/2010/main" xmlns="" val="324608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rgbClr val="006600"/>
                </a:solidFill>
              </a:rPr>
              <a:t>Capacitación </a:t>
            </a:r>
            <a:endParaRPr lang="es-ES" sz="3200" b="1" dirty="0">
              <a:solidFill>
                <a:srgbClr val="006600"/>
              </a:solidFill>
            </a:endParaRPr>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4205" y="1487701"/>
            <a:ext cx="4553043" cy="2592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46214" y="1520825"/>
            <a:ext cx="3781425" cy="2559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42054" y="4079875"/>
            <a:ext cx="4434840" cy="2403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extLst>
      <p:ext uri="{BB962C8B-B14F-4D97-AF65-F5344CB8AC3E}">
        <p14:creationId xmlns:p14="http://schemas.microsoft.com/office/powerpoint/2010/main" xmlns="" val="2324318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6600"/>
                </a:solidFill>
              </a:rPr>
              <a:t>COMERCIALIZACIÒN</a:t>
            </a:r>
            <a:endParaRPr lang="es-ES" dirty="0">
              <a:solidFill>
                <a:srgbClr val="006600"/>
              </a:solidFill>
            </a:endParaRPr>
          </a:p>
        </p:txBody>
      </p:sp>
      <p:sp>
        <p:nvSpPr>
          <p:cNvPr id="3" name="2 Marcador de contenido"/>
          <p:cNvSpPr>
            <a:spLocks noGrp="1"/>
          </p:cNvSpPr>
          <p:nvPr>
            <p:ph idx="1"/>
          </p:nvPr>
        </p:nvSpPr>
        <p:spPr/>
        <p:txBody>
          <a:bodyPr/>
          <a:lstStyle/>
          <a:p>
            <a:r>
              <a:rPr lang="es-ES" dirty="0" smtClean="0">
                <a:solidFill>
                  <a:srgbClr val="0070C0"/>
                </a:solidFill>
              </a:rPr>
              <a:t>El éxito de cualquier proyecto productivo dependerá del éxito que se tenga en el proceso de comercialización.</a:t>
            </a:r>
          </a:p>
          <a:p>
            <a:r>
              <a:rPr lang="es-ES" dirty="0" smtClean="0"/>
              <a:t>No hay protección por parte del estado a lo que producimos en nuestro país.</a:t>
            </a:r>
          </a:p>
          <a:p>
            <a:r>
              <a:rPr lang="es-ES" dirty="0" smtClean="0"/>
              <a:t>Nuestro mercado son informales.</a:t>
            </a:r>
          </a:p>
          <a:p>
            <a:r>
              <a:rPr lang="es-ES" dirty="0" smtClean="0"/>
              <a:t>Nuestra fruta no es tratada como fruta en el mercado</a:t>
            </a:r>
          </a:p>
          <a:p>
            <a:r>
              <a:rPr lang="es-ES" dirty="0" smtClean="0"/>
              <a:t>No hay la infraestructura para realizar el empaque </a:t>
            </a:r>
          </a:p>
          <a:p>
            <a:pPr>
              <a:buNone/>
            </a:pPr>
            <a:r>
              <a:rPr lang="es-ES" dirty="0" smtClean="0"/>
              <a:t> </a:t>
            </a:r>
            <a:endParaRPr lang="es-ES" dirty="0"/>
          </a:p>
        </p:txBody>
      </p:sp>
      <p:pic>
        <p:nvPicPr>
          <p:cNvPr id="4"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006600"/>
                </a:solidFill>
              </a:rPr>
              <a:t>Exportar un sueño???</a:t>
            </a:r>
            <a:endParaRPr lang="es-ES" dirty="0">
              <a:solidFill>
                <a:srgbClr val="006600"/>
              </a:solidFill>
            </a:endParaRPr>
          </a:p>
        </p:txBody>
      </p:sp>
      <p:sp>
        <p:nvSpPr>
          <p:cNvPr id="3" name="2 Marcador de contenido"/>
          <p:cNvSpPr>
            <a:spLocks noGrp="1"/>
          </p:cNvSpPr>
          <p:nvPr>
            <p:ph idx="1"/>
          </p:nvPr>
        </p:nvSpPr>
        <p:spPr/>
        <p:txBody>
          <a:bodyPr/>
          <a:lstStyle/>
          <a:p>
            <a:r>
              <a:rPr lang="es-ES" dirty="0" smtClean="0"/>
              <a:t>Si NO muy lejano </a:t>
            </a:r>
          </a:p>
          <a:p>
            <a:pPr>
              <a:buNone/>
            </a:pPr>
            <a:endParaRPr lang="es-ES" dirty="0"/>
          </a:p>
        </p:txBody>
      </p:sp>
      <p:pic>
        <p:nvPicPr>
          <p:cNvPr id="2050" name="Picture 2" descr="F:\Nueva carpeta (6)\DSC00802.JPG"/>
          <p:cNvPicPr>
            <a:picLocks noChangeAspect="1" noChangeArrowheads="1"/>
          </p:cNvPicPr>
          <p:nvPr/>
        </p:nvPicPr>
        <p:blipFill>
          <a:blip r:embed="rId2" cstate="print"/>
          <a:srcRect/>
          <a:stretch>
            <a:fillRect/>
          </a:stretch>
        </p:blipFill>
        <p:spPr bwMode="auto">
          <a:xfrm>
            <a:off x="1214804" y="2049584"/>
            <a:ext cx="2876550" cy="3835400"/>
          </a:xfrm>
          <a:prstGeom prst="rect">
            <a:avLst/>
          </a:prstGeom>
          <a:noFill/>
        </p:spPr>
      </p:pic>
      <p:pic>
        <p:nvPicPr>
          <p:cNvPr id="5" name="Imagen 8"/>
          <p:cNvPicPr>
            <a:picLocks noChangeAspect="1"/>
          </p:cNvPicPr>
          <p:nvPr/>
        </p:nvPicPr>
        <p:blipFill rotWithShape="1">
          <a:blip r:embed="rId3" cstate="print">
            <a:extLst>
              <a:ext uri="{28A0092B-C50C-407E-A947-70E740481C1C}">
                <a14:useLocalDpi xmlns:a14="http://schemas.microsoft.com/office/drawing/2010/main" xmlns="" val="0"/>
              </a:ext>
            </a:extLst>
          </a:blip>
          <a:srcRect l="14907" r="19874"/>
          <a:stretch/>
        </p:blipFill>
        <p:spPr>
          <a:xfrm rot="5400000">
            <a:off x="5699370" y="2424132"/>
            <a:ext cx="3892708" cy="3357357"/>
          </a:xfrm>
          <a:prstGeom prst="rect">
            <a:avLst/>
          </a:prstGeom>
        </p:spPr>
      </p:pic>
      <p:sp>
        <p:nvSpPr>
          <p:cNvPr id="6" name="5 Flecha a la derecha con muesca"/>
          <p:cNvSpPr/>
          <p:nvPr/>
        </p:nvSpPr>
        <p:spPr>
          <a:xfrm>
            <a:off x="4747846" y="4009292"/>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431989" cy="4099034"/>
          </a:xfrm>
          <a:prstGeom prst="rect">
            <a:avLst/>
          </a:prstGeom>
        </p:spPr>
      </p:pic>
      <p:pic>
        <p:nvPicPr>
          <p:cNvPr id="5" name="4 Imagen" descr="F:\15073373_692748674223293_5855279837070470284_n.jpg"/>
          <p:cNvPicPr/>
          <p:nvPr/>
        </p:nvPicPr>
        <p:blipFill>
          <a:blip r:embed="rId3" cstate="print"/>
          <a:srcRect r="55784"/>
          <a:stretch>
            <a:fillRect/>
          </a:stretch>
        </p:blipFill>
        <p:spPr bwMode="auto">
          <a:xfrm>
            <a:off x="8781136" y="1031255"/>
            <a:ext cx="2386361" cy="3597310"/>
          </a:xfrm>
          <a:prstGeom prst="rect">
            <a:avLst/>
          </a:prstGeom>
          <a:noFill/>
          <a:ln w="9525">
            <a:noFill/>
            <a:miter lim="800000"/>
            <a:headEnd/>
            <a:tailEnd/>
          </a:ln>
        </p:spPr>
      </p:pic>
      <p:pic>
        <p:nvPicPr>
          <p:cNvPr id="1026" name="Picture 2" descr="F:\15073516_692747690890058_6334594285754045997_n.jpg"/>
          <p:cNvPicPr>
            <a:picLocks noChangeAspect="1" noChangeArrowheads="1"/>
          </p:cNvPicPr>
          <p:nvPr/>
        </p:nvPicPr>
        <p:blipFill>
          <a:blip r:embed="rId4" cstate="print"/>
          <a:srcRect/>
          <a:stretch>
            <a:fillRect/>
          </a:stretch>
        </p:blipFill>
        <p:spPr bwMode="auto">
          <a:xfrm>
            <a:off x="3920359" y="3204778"/>
            <a:ext cx="4719145" cy="314609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Users\PERSONAL\Desktop\100PHOTO\SAM_0649.JPG"/>
          <p:cNvPicPr/>
          <p:nvPr/>
        </p:nvPicPr>
        <p:blipFill>
          <a:blip r:embed="rId2" cstate="print">
            <a:lum bright="-15000"/>
          </a:blip>
          <a:srcRect/>
          <a:stretch>
            <a:fillRect/>
          </a:stretch>
        </p:blipFill>
        <p:spPr bwMode="auto">
          <a:xfrm>
            <a:off x="527382" y="3819526"/>
            <a:ext cx="2705100" cy="3038475"/>
          </a:xfrm>
          <a:prstGeom prst="ellipse">
            <a:avLst/>
          </a:prstGeom>
          <a:ln>
            <a:noFill/>
          </a:ln>
          <a:effectLst>
            <a:softEdge rad="112500"/>
          </a:effectLst>
        </p:spPr>
      </p:pic>
      <p:pic>
        <p:nvPicPr>
          <p:cNvPr id="7" name="Picture 8" descr="F:\DSC04852.JPG"/>
          <p:cNvPicPr>
            <a:picLocks noChangeAspect="1" noChangeArrowheads="1"/>
          </p:cNvPicPr>
          <p:nvPr/>
        </p:nvPicPr>
        <p:blipFill>
          <a:blip r:embed="rId3" cstate="print"/>
          <a:srcRect/>
          <a:stretch>
            <a:fillRect/>
          </a:stretch>
        </p:blipFill>
        <p:spPr bwMode="auto">
          <a:xfrm>
            <a:off x="5807968" y="2132856"/>
            <a:ext cx="3866656" cy="2174994"/>
          </a:xfrm>
          <a:prstGeom prst="rect">
            <a:avLst/>
          </a:prstGeom>
          <a:noFill/>
        </p:spPr>
      </p:pic>
      <p:pic>
        <p:nvPicPr>
          <p:cNvPr id="6" name="5 Imagen" descr="C:\Users\PERSONAL\Pictures\2014-01-26 Elyo RP\Elyo RP 237.JPG"/>
          <p:cNvPicPr/>
          <p:nvPr/>
        </p:nvPicPr>
        <p:blipFill>
          <a:blip r:embed="rId4" cstate="print"/>
          <a:srcRect/>
          <a:stretch>
            <a:fillRect/>
          </a:stretch>
        </p:blipFill>
        <p:spPr bwMode="auto">
          <a:xfrm>
            <a:off x="335360" y="2132856"/>
            <a:ext cx="4320480" cy="1728192"/>
          </a:xfrm>
          <a:prstGeom prst="rect">
            <a:avLst/>
          </a:prstGeom>
          <a:noFill/>
          <a:ln w="9525">
            <a:noFill/>
            <a:miter lim="800000"/>
            <a:headEnd/>
            <a:tailEnd/>
          </a:ln>
        </p:spPr>
      </p:pic>
      <p:sp>
        <p:nvSpPr>
          <p:cNvPr id="2" name="1 Título"/>
          <p:cNvSpPr>
            <a:spLocks noGrp="1"/>
          </p:cNvSpPr>
          <p:nvPr>
            <p:ph type="title"/>
          </p:nvPr>
        </p:nvSpPr>
        <p:spPr/>
        <p:txBody>
          <a:bodyPr>
            <a:normAutofit fontScale="90000"/>
          </a:bodyPr>
          <a:lstStyle/>
          <a:p>
            <a:r>
              <a:rPr lang="es-ES" dirty="0" smtClean="0">
                <a:solidFill>
                  <a:schemeClr val="accent2">
                    <a:lumMod val="75000"/>
                  </a:schemeClr>
                </a:solidFill>
              </a:rPr>
              <a:t>La Viticultura en el Chaco Un Desafío</a:t>
            </a:r>
            <a:br>
              <a:rPr lang="es-ES" dirty="0" smtClean="0">
                <a:solidFill>
                  <a:schemeClr val="accent2">
                    <a:lumMod val="75000"/>
                  </a:schemeClr>
                </a:solidFill>
              </a:rPr>
            </a:br>
            <a:r>
              <a:rPr lang="es-ES" u="sng" dirty="0" smtClean="0">
                <a:solidFill>
                  <a:schemeClr val="accent2">
                    <a:lumMod val="75000"/>
                  </a:schemeClr>
                </a:solidFill>
              </a:rPr>
              <a:t>Problemas</a:t>
            </a:r>
            <a:endParaRPr lang="es-ES" u="sng" dirty="0">
              <a:solidFill>
                <a:schemeClr val="accent2">
                  <a:lumMod val="75000"/>
                </a:schemeClr>
              </a:solidFill>
            </a:endParaRPr>
          </a:p>
        </p:txBody>
      </p:sp>
      <p:sp>
        <p:nvSpPr>
          <p:cNvPr id="3" name="2 Marcador de contenido"/>
          <p:cNvSpPr>
            <a:spLocks noGrp="1"/>
          </p:cNvSpPr>
          <p:nvPr>
            <p:ph idx="1"/>
          </p:nvPr>
        </p:nvSpPr>
        <p:spPr>
          <a:xfrm>
            <a:off x="609600" y="1600201"/>
            <a:ext cx="4814325" cy="604664"/>
          </a:xfrm>
        </p:spPr>
        <p:txBody>
          <a:bodyPr/>
          <a:lstStyle/>
          <a:p>
            <a:r>
              <a:rPr lang="es-ES" dirty="0" smtClean="0">
                <a:solidFill>
                  <a:srgbClr val="FFFF00"/>
                </a:solidFill>
              </a:rPr>
              <a:t>Sequia Prolongada</a:t>
            </a:r>
            <a:endParaRPr lang="es-ES" dirty="0">
              <a:solidFill>
                <a:srgbClr val="FFFF00"/>
              </a:solidFill>
            </a:endParaRPr>
          </a:p>
        </p:txBody>
      </p:sp>
      <p:sp>
        <p:nvSpPr>
          <p:cNvPr id="4" name="3 CuadroTexto"/>
          <p:cNvSpPr txBox="1"/>
          <p:nvPr/>
        </p:nvSpPr>
        <p:spPr>
          <a:xfrm>
            <a:off x="5807968" y="1628801"/>
            <a:ext cx="5376597" cy="646331"/>
          </a:xfrm>
          <a:prstGeom prst="rect">
            <a:avLst/>
          </a:prstGeom>
          <a:noFill/>
        </p:spPr>
        <p:txBody>
          <a:bodyPr wrap="square" rtlCol="0">
            <a:spAutoFit/>
          </a:bodyPr>
          <a:lstStyle/>
          <a:p>
            <a:r>
              <a:rPr lang="es-ES" sz="3600" b="1" dirty="0" smtClean="0">
                <a:solidFill>
                  <a:srgbClr val="FFFF00"/>
                </a:solidFill>
              </a:rPr>
              <a:t>Heladas Tardías</a:t>
            </a:r>
            <a:endParaRPr lang="es-ES" sz="3600" b="1" dirty="0">
              <a:solidFill>
                <a:srgbClr val="FFFF00"/>
              </a:solidFill>
            </a:endParaRPr>
          </a:p>
        </p:txBody>
      </p:sp>
      <p:sp>
        <p:nvSpPr>
          <p:cNvPr id="5" name="4 CuadroTexto"/>
          <p:cNvSpPr txBox="1"/>
          <p:nvPr/>
        </p:nvSpPr>
        <p:spPr>
          <a:xfrm>
            <a:off x="527381" y="4149081"/>
            <a:ext cx="4416491" cy="646331"/>
          </a:xfrm>
          <a:prstGeom prst="rect">
            <a:avLst/>
          </a:prstGeom>
          <a:noFill/>
        </p:spPr>
        <p:txBody>
          <a:bodyPr wrap="square" rtlCol="0">
            <a:spAutoFit/>
          </a:bodyPr>
          <a:lstStyle/>
          <a:p>
            <a:r>
              <a:rPr lang="es-ES" sz="3600" b="1" dirty="0" smtClean="0">
                <a:solidFill>
                  <a:srgbClr val="FFFF00"/>
                </a:solidFill>
              </a:rPr>
              <a:t>Nuevas Plagas </a:t>
            </a:r>
            <a:endParaRPr lang="es-ES" sz="3600" b="1" dirty="0">
              <a:solidFill>
                <a:srgbClr val="FFFF00"/>
              </a:solidFill>
            </a:endParaRPr>
          </a:p>
        </p:txBody>
      </p:sp>
      <p:pic>
        <p:nvPicPr>
          <p:cNvPr id="9" name="8 Imagen" descr="C:\Users\PERSONAL\Desktop\100PHOTO\SAM_0799.JPG"/>
          <p:cNvPicPr/>
          <p:nvPr/>
        </p:nvPicPr>
        <p:blipFill>
          <a:blip r:embed="rId5" cstate="print">
            <a:lum bright="35000"/>
          </a:blip>
          <a:srcRect/>
          <a:stretch>
            <a:fillRect/>
          </a:stretch>
        </p:blipFill>
        <p:spPr bwMode="auto">
          <a:xfrm>
            <a:off x="2351584" y="4365104"/>
            <a:ext cx="2880320" cy="2492896"/>
          </a:xfrm>
          <a:prstGeom prst="ellipse">
            <a:avLst/>
          </a:prstGeom>
          <a:ln>
            <a:noFill/>
          </a:ln>
          <a:effectLst>
            <a:softEdge rad="112500"/>
          </a:effectLst>
        </p:spPr>
      </p:pic>
      <p:sp>
        <p:nvSpPr>
          <p:cNvPr id="10" name="9 CuadroTexto"/>
          <p:cNvSpPr txBox="1"/>
          <p:nvPr/>
        </p:nvSpPr>
        <p:spPr>
          <a:xfrm>
            <a:off x="5375243" y="5373217"/>
            <a:ext cx="6816757" cy="646331"/>
          </a:xfrm>
          <a:prstGeom prst="rect">
            <a:avLst/>
          </a:prstGeom>
          <a:noFill/>
        </p:spPr>
        <p:txBody>
          <a:bodyPr wrap="square" rtlCol="0">
            <a:spAutoFit/>
          </a:bodyPr>
          <a:lstStyle/>
          <a:p>
            <a:r>
              <a:rPr lang="es-ES" sz="3600" b="1" dirty="0" smtClean="0">
                <a:solidFill>
                  <a:srgbClr val="FFFF00"/>
                </a:solidFill>
              </a:rPr>
              <a:t>Falta de infraestructura de riego</a:t>
            </a:r>
          </a:p>
        </p:txBody>
      </p:sp>
      <p:sp>
        <p:nvSpPr>
          <p:cNvPr id="11" name="10 CuadroTexto"/>
          <p:cNvSpPr txBox="1"/>
          <p:nvPr/>
        </p:nvSpPr>
        <p:spPr>
          <a:xfrm>
            <a:off x="5135893" y="4581128"/>
            <a:ext cx="5856651" cy="369332"/>
          </a:xfrm>
          <a:prstGeom prst="rect">
            <a:avLst/>
          </a:prstGeom>
          <a:noFill/>
        </p:spPr>
        <p:txBody>
          <a:bodyPr wrap="square" rtlCol="0">
            <a:spAutoFit/>
          </a:bodyPr>
          <a:lstStyle/>
          <a:p>
            <a:r>
              <a:rPr lang="es-ES" b="1" dirty="0" smtClean="0">
                <a:solidFill>
                  <a:schemeClr val="tx2">
                    <a:lumMod val="60000"/>
                    <a:lumOff val="40000"/>
                  </a:schemeClr>
                </a:solidFill>
              </a:rPr>
              <a:t>Fuentes de agua para riego limitadas</a:t>
            </a:r>
            <a:endParaRPr lang="es-ES" b="1" dirty="0">
              <a:solidFill>
                <a:schemeClr val="tx2">
                  <a:lumMod val="60000"/>
                  <a:lumOff val="40000"/>
                </a:schemeClr>
              </a:solidFill>
            </a:endParaRPr>
          </a:p>
        </p:txBody>
      </p:sp>
      <p:pic>
        <p:nvPicPr>
          <p:cNvPr id="12" name="Imagen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solidFill>
                  <a:schemeClr val="accent2">
                    <a:lumMod val="75000"/>
                  </a:schemeClr>
                </a:solidFill>
              </a:rPr>
              <a:t>La Viticultura en el Chaco Un Desafío</a:t>
            </a:r>
            <a:br>
              <a:rPr lang="es-ES" dirty="0" smtClean="0">
                <a:solidFill>
                  <a:schemeClr val="accent2">
                    <a:lumMod val="75000"/>
                  </a:schemeClr>
                </a:solidFill>
              </a:rPr>
            </a:br>
            <a:r>
              <a:rPr lang="es-ES" u="sng" dirty="0" smtClean="0">
                <a:solidFill>
                  <a:schemeClr val="accent2">
                    <a:lumMod val="75000"/>
                  </a:schemeClr>
                </a:solidFill>
              </a:rPr>
              <a:t>Oportunidades</a:t>
            </a:r>
            <a:endParaRPr lang="es-ES" u="sng" dirty="0"/>
          </a:p>
        </p:txBody>
      </p:sp>
      <p:sp>
        <p:nvSpPr>
          <p:cNvPr id="3" name="2 Marcador de contenido"/>
          <p:cNvSpPr>
            <a:spLocks noGrp="1"/>
          </p:cNvSpPr>
          <p:nvPr>
            <p:ph idx="1"/>
          </p:nvPr>
        </p:nvSpPr>
        <p:spPr/>
        <p:txBody>
          <a:bodyPr>
            <a:normAutofit/>
          </a:bodyPr>
          <a:lstStyle/>
          <a:p>
            <a:r>
              <a:rPr lang="es-ES" dirty="0" smtClean="0"/>
              <a:t>Uvas tempranas (mercados)</a:t>
            </a:r>
          </a:p>
          <a:p>
            <a:r>
              <a:rPr lang="es-ES" dirty="0" smtClean="0"/>
              <a:t>Suelos con potencial productivo (15000 Has.)</a:t>
            </a:r>
          </a:p>
          <a:p>
            <a:r>
              <a:rPr lang="es-ES" dirty="0" smtClean="0"/>
              <a:t>Clima adecuado para la producción de uva de mesa temprana</a:t>
            </a:r>
          </a:p>
          <a:p>
            <a:r>
              <a:rPr lang="es-ES" dirty="0" smtClean="0"/>
              <a:t>Producción con menos aplicaciones de fitosanitarios en relación  a otras zonas productoras </a:t>
            </a:r>
            <a:r>
              <a:rPr lang="es-ES" dirty="0" smtClean="0"/>
              <a:t>(Calidad e Inocuidad)</a:t>
            </a:r>
            <a:endParaRPr lang="es-ES" dirty="0" smtClean="0"/>
          </a:p>
          <a:p>
            <a:r>
              <a:rPr lang="es-ES" dirty="0" smtClean="0"/>
              <a:t>Producción desde el primer año de implementación del viñedo.</a:t>
            </a:r>
          </a:p>
          <a:p>
            <a:endParaRPr lang="es-ES" dirty="0" smtClean="0"/>
          </a:p>
          <a:p>
            <a:endParaRPr lang="es-ES" dirty="0" smtClean="0"/>
          </a:p>
          <a:p>
            <a:endParaRPr lang="es-ES" dirty="0"/>
          </a:p>
        </p:txBody>
      </p:sp>
      <p:pic>
        <p:nvPicPr>
          <p:cNvPr id="4"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nst\fotos\uvas\inv.2016 2\DSC_033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87366" y="1185545"/>
            <a:ext cx="6569667" cy="435133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Rectángulo"/>
          <p:cNvSpPr/>
          <p:nvPr/>
        </p:nvSpPr>
        <p:spPr>
          <a:xfrm>
            <a:off x="3399692" y="5545016"/>
            <a:ext cx="5275385" cy="923330"/>
          </a:xfrm>
          <a:prstGeom prst="rect">
            <a:avLst/>
          </a:prstGeom>
        </p:spPr>
        <p:txBody>
          <a:bodyPr wrap="square">
            <a:spAutoFit/>
          </a:bodyPr>
          <a:lstStyle/>
          <a:p>
            <a:r>
              <a:rPr lang="es-BO" sz="5400" b="1" dirty="0">
                <a:solidFill>
                  <a:srgbClr val="006600"/>
                </a:solidFill>
                <a:latin typeface="Arial Narrow" pitchFamily="34" charset="0"/>
                <a:ea typeface="+mj-ea"/>
                <a:cs typeface="+mj-cs"/>
              </a:rPr>
              <a:t>GRACIAS</a:t>
            </a: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INTRODUCION</a:t>
            </a:r>
            <a:endParaRPr lang="es-ES" dirty="0"/>
          </a:p>
        </p:txBody>
      </p:sp>
      <p:sp>
        <p:nvSpPr>
          <p:cNvPr id="3" name="2 Marcador de contenido"/>
          <p:cNvSpPr>
            <a:spLocks noGrp="1"/>
          </p:cNvSpPr>
          <p:nvPr>
            <p:ph idx="1"/>
          </p:nvPr>
        </p:nvSpPr>
        <p:spPr/>
        <p:txBody>
          <a:bodyPr>
            <a:normAutofit/>
          </a:bodyPr>
          <a:lstStyle/>
          <a:p>
            <a:pPr algn="just"/>
            <a:r>
              <a:rPr lang="es-ES" sz="2400" dirty="0" smtClean="0">
                <a:solidFill>
                  <a:schemeClr val="accent3">
                    <a:lumMod val="75000"/>
                  </a:schemeClr>
                </a:solidFill>
              </a:rPr>
              <a:t>La Vid en la región del chaco fue introducida en el año 2000 con el establecimiento de parcelas demostrativas en las tres secciones municipales de la provincia </a:t>
            </a:r>
            <a:r>
              <a:rPr lang="es-ES" sz="2400" dirty="0">
                <a:solidFill>
                  <a:schemeClr val="accent3">
                    <a:lumMod val="75000"/>
                  </a:schemeClr>
                </a:solidFill>
              </a:rPr>
              <a:t>G</a:t>
            </a:r>
            <a:r>
              <a:rPr lang="es-ES" sz="2400" dirty="0" smtClean="0">
                <a:solidFill>
                  <a:schemeClr val="accent3">
                    <a:lumMod val="75000"/>
                  </a:schemeClr>
                </a:solidFill>
              </a:rPr>
              <a:t>ran </a:t>
            </a:r>
            <a:r>
              <a:rPr lang="es-ES" sz="2400" dirty="0">
                <a:solidFill>
                  <a:schemeClr val="accent3">
                    <a:lumMod val="75000"/>
                  </a:schemeClr>
                </a:solidFill>
              </a:rPr>
              <a:t>C</a:t>
            </a:r>
            <a:r>
              <a:rPr lang="es-ES" sz="2400" dirty="0" smtClean="0">
                <a:solidFill>
                  <a:schemeClr val="accent3">
                    <a:lumMod val="75000"/>
                  </a:schemeClr>
                </a:solidFill>
              </a:rPr>
              <a:t>haco esta introducción fue realizada por el Centro Nacional de Vitivinícola Tarija (CENAVIT) obteniendo buenos resultados. Sin embargo el desarrollo de la misma se estanco hasta el año 2008 cuando a través de la sub prefectura se lanza un proyecto para reactivar esta actividad productiva  luego se crea la Asociación de Viticultores del Chaco (ASOVIT-Chaco) es esta entidad que realiza todas las gestiones para impulsar el desarrollo de la cadena. </a:t>
            </a:r>
            <a:endParaRPr lang="es-ES" sz="2400" dirty="0">
              <a:solidFill>
                <a:schemeClr val="accent3">
                  <a:lumMod val="75000"/>
                </a:schemeClr>
              </a:solidFill>
            </a:endParaRPr>
          </a:p>
        </p:txBody>
      </p:sp>
      <p:pic>
        <p:nvPicPr>
          <p:cNvPr id="4"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812148" cy="136746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05353" y="620688"/>
            <a:ext cx="9296401" cy="1143000"/>
          </a:xfrm>
        </p:spPr>
        <p:txBody>
          <a:bodyPr>
            <a:normAutofit/>
          </a:bodyPr>
          <a:lstStyle/>
          <a:p>
            <a:r>
              <a:rPr lang="es-ES" sz="3200" dirty="0" smtClean="0">
                <a:solidFill>
                  <a:schemeClr val="accent3">
                    <a:lumMod val="75000"/>
                  </a:schemeClr>
                </a:solidFill>
              </a:rPr>
              <a:t>INSTITUCIONES QUE APORTARON AL DESARROLLO DE LA VITUCULTURA CHAQUEÑA</a:t>
            </a:r>
            <a:endParaRPr lang="es-ES" sz="3200" dirty="0">
              <a:solidFill>
                <a:schemeClr val="accent3">
                  <a:lumMod val="75000"/>
                </a:schemeClr>
              </a:solidFill>
            </a:endParaRPr>
          </a:p>
        </p:txBody>
      </p:sp>
      <p:sp>
        <p:nvSpPr>
          <p:cNvPr id="3" name="2 Marcador de contenido"/>
          <p:cNvSpPr>
            <a:spLocks noGrp="1"/>
          </p:cNvSpPr>
          <p:nvPr>
            <p:ph idx="1"/>
          </p:nvPr>
        </p:nvSpPr>
        <p:spPr>
          <a:xfrm>
            <a:off x="623392" y="2060848"/>
            <a:ext cx="10972800" cy="3845024"/>
          </a:xfrm>
        </p:spPr>
        <p:txBody>
          <a:bodyPr>
            <a:normAutofit/>
          </a:bodyPr>
          <a:lstStyle/>
          <a:p>
            <a:r>
              <a:rPr lang="es-ES" sz="2400" dirty="0" smtClean="0">
                <a:solidFill>
                  <a:schemeClr val="accent6">
                    <a:lumMod val="50000"/>
                  </a:schemeClr>
                </a:solidFill>
              </a:rPr>
              <a:t>EL CENAVIT</a:t>
            </a:r>
          </a:p>
          <a:p>
            <a:r>
              <a:rPr lang="es-ES" sz="2400" dirty="0" smtClean="0">
                <a:solidFill>
                  <a:schemeClr val="accent6">
                    <a:lumMod val="50000"/>
                  </a:schemeClr>
                </a:solidFill>
              </a:rPr>
              <a:t>LA SUB PREFECTURA (SEDAG)</a:t>
            </a:r>
          </a:p>
          <a:p>
            <a:r>
              <a:rPr lang="es-ES" sz="2400" dirty="0" smtClean="0">
                <a:solidFill>
                  <a:schemeClr val="accent6">
                    <a:lumMod val="50000"/>
                  </a:schemeClr>
                </a:solidFill>
              </a:rPr>
              <a:t>LA FUNDACION VALLES</a:t>
            </a:r>
          </a:p>
          <a:p>
            <a:r>
              <a:rPr lang="es-ES" sz="2400" dirty="0" smtClean="0">
                <a:solidFill>
                  <a:schemeClr val="accent6">
                    <a:lumMod val="50000"/>
                  </a:schemeClr>
                </a:solidFill>
              </a:rPr>
              <a:t>EL PROYECTO DE ALIANZA RURAL (PAR)</a:t>
            </a:r>
          </a:p>
          <a:p>
            <a:r>
              <a:rPr lang="es-ES" sz="2400" dirty="0" smtClean="0">
                <a:solidFill>
                  <a:schemeClr val="accent6">
                    <a:lumMod val="50000"/>
                  </a:schemeClr>
                </a:solidFill>
              </a:rPr>
              <a:t>“U.A.J.M.S”</a:t>
            </a:r>
          </a:p>
          <a:p>
            <a:r>
              <a:rPr lang="es-ES" sz="2400" dirty="0" smtClean="0">
                <a:solidFill>
                  <a:schemeClr val="accent6">
                    <a:lumMod val="50000"/>
                  </a:schemeClr>
                </a:solidFill>
              </a:rPr>
              <a:t>FUNDACION FAUTAPO</a:t>
            </a:r>
          </a:p>
          <a:p>
            <a:r>
              <a:rPr lang="es-ES" sz="2400" dirty="0" smtClean="0">
                <a:solidFill>
                  <a:schemeClr val="accent6">
                    <a:lumMod val="50000"/>
                  </a:schemeClr>
                </a:solidFill>
              </a:rPr>
              <a:t>EL GOBIERNO AUTONMOMO MUNICIAPAL DE YACUIBA (GAMY)</a:t>
            </a:r>
          </a:p>
          <a:p>
            <a:r>
              <a:rPr lang="es-ES" sz="2400" dirty="0" smtClean="0">
                <a:solidFill>
                  <a:schemeClr val="accent6">
                    <a:lumMod val="50000"/>
                  </a:schemeClr>
                </a:solidFill>
              </a:rPr>
              <a:t>INIAF</a:t>
            </a:r>
            <a:endParaRPr lang="es-ES" sz="2400" dirty="0">
              <a:solidFill>
                <a:schemeClr val="accent6">
                  <a:lumMod val="50000"/>
                </a:schemeClr>
              </a:solidFill>
            </a:endParaRPr>
          </a:p>
        </p:txBody>
      </p:sp>
      <p:pic>
        <p:nvPicPr>
          <p:cNvPr id="4"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812148" cy="136746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19403" y="0"/>
            <a:ext cx="10363200" cy="1470025"/>
          </a:xfrm>
        </p:spPr>
        <p:txBody>
          <a:bodyPr/>
          <a:lstStyle/>
          <a:p>
            <a:r>
              <a:rPr lang="es-ES" dirty="0" smtClean="0">
                <a:solidFill>
                  <a:srgbClr val="00B050"/>
                </a:solidFill>
              </a:rPr>
              <a:t>UBICACIÒN</a:t>
            </a:r>
            <a:endParaRPr lang="es-ES" dirty="0">
              <a:solidFill>
                <a:srgbClr val="00B050"/>
              </a:solidFill>
            </a:endParaRPr>
          </a:p>
        </p:txBody>
      </p:sp>
      <p:pic>
        <p:nvPicPr>
          <p:cNvPr id="4" name="3 Imagen" descr="C:\Users\PAVILION\Pictures\Mapa 1 Yacuiba.jpg"/>
          <p:cNvPicPr/>
          <p:nvPr/>
        </p:nvPicPr>
        <p:blipFill rotWithShape="1">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l="11664"/>
          <a:stretch/>
        </p:blipFill>
        <p:spPr bwMode="auto">
          <a:xfrm>
            <a:off x="2946049" y="1039307"/>
            <a:ext cx="7872875" cy="5112568"/>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sp>
        <p:nvSpPr>
          <p:cNvPr id="5" name="4 CuadroTexto"/>
          <p:cNvSpPr txBox="1"/>
          <p:nvPr/>
        </p:nvSpPr>
        <p:spPr>
          <a:xfrm>
            <a:off x="239349" y="1484785"/>
            <a:ext cx="2976331" cy="3970318"/>
          </a:xfrm>
          <a:prstGeom prst="rect">
            <a:avLst/>
          </a:prstGeom>
          <a:noFill/>
        </p:spPr>
        <p:txBody>
          <a:bodyPr wrap="square" rtlCol="0">
            <a:spAutoFit/>
          </a:bodyPr>
          <a:lstStyle/>
          <a:p>
            <a:pPr>
              <a:buFont typeface="Wingdings" pitchFamily="2" charset="2"/>
              <a:buChar char="Ø"/>
            </a:pPr>
            <a:r>
              <a:rPr lang="es-ES" b="1" i="1" dirty="0" smtClean="0">
                <a:solidFill>
                  <a:schemeClr val="accent6">
                    <a:lumMod val="50000"/>
                  </a:schemeClr>
                </a:solidFill>
              </a:rPr>
              <a:t>Zona de Pie de Monte</a:t>
            </a:r>
          </a:p>
          <a:p>
            <a:pPr>
              <a:buNone/>
            </a:pPr>
            <a:r>
              <a:rPr lang="es-ES" dirty="0" smtClean="0">
                <a:solidFill>
                  <a:schemeClr val="accent6">
                    <a:lumMod val="75000"/>
                  </a:schemeClr>
                </a:solidFill>
              </a:rPr>
              <a:t>Mucha incidencia de enfermedades fungosas (Mildiu, Antracnosis ,oídio y </a:t>
            </a:r>
            <a:r>
              <a:rPr lang="es-ES" dirty="0" err="1" smtClean="0">
                <a:solidFill>
                  <a:schemeClr val="accent6">
                    <a:lumMod val="75000"/>
                  </a:schemeClr>
                </a:solidFill>
              </a:rPr>
              <a:t>botritis</a:t>
            </a:r>
            <a:r>
              <a:rPr lang="es-ES" dirty="0" smtClean="0">
                <a:solidFill>
                  <a:schemeClr val="accent6">
                    <a:lumMod val="75000"/>
                  </a:schemeClr>
                </a:solidFill>
              </a:rPr>
              <a:t>)</a:t>
            </a:r>
          </a:p>
          <a:p>
            <a:pPr>
              <a:buFont typeface="Wingdings" pitchFamily="2" charset="2"/>
              <a:buChar char="Ø"/>
            </a:pPr>
            <a:r>
              <a:rPr lang="es-ES" b="1" i="1" dirty="0" smtClean="0">
                <a:solidFill>
                  <a:schemeClr val="accent6">
                    <a:lumMod val="50000"/>
                  </a:schemeClr>
                </a:solidFill>
              </a:rPr>
              <a:t>Zona de Transición</a:t>
            </a:r>
          </a:p>
          <a:p>
            <a:pPr>
              <a:buNone/>
            </a:pPr>
            <a:r>
              <a:rPr lang="es-ES" dirty="0" smtClean="0">
                <a:solidFill>
                  <a:schemeClr val="accent6">
                    <a:lumMod val="75000"/>
                  </a:schemeClr>
                </a:solidFill>
              </a:rPr>
              <a:t>Menor incidencia de enfermedades fungosas</a:t>
            </a:r>
          </a:p>
          <a:p>
            <a:pPr>
              <a:buFont typeface="Wingdings" pitchFamily="2" charset="2"/>
              <a:buChar char="Ø"/>
            </a:pPr>
            <a:r>
              <a:rPr lang="es-ES" b="1" i="1" dirty="0" smtClean="0">
                <a:solidFill>
                  <a:schemeClr val="accent6">
                    <a:lumMod val="50000"/>
                  </a:schemeClr>
                </a:solidFill>
              </a:rPr>
              <a:t>Zona de la llanura </a:t>
            </a:r>
          </a:p>
          <a:p>
            <a:pPr>
              <a:buNone/>
            </a:pPr>
            <a:r>
              <a:rPr lang="es-ES" dirty="0" smtClean="0">
                <a:solidFill>
                  <a:schemeClr val="accent6">
                    <a:lumMod val="75000"/>
                  </a:schemeClr>
                </a:solidFill>
              </a:rPr>
              <a:t>Menor incidencia de enfermedades fungosas</a:t>
            </a:r>
          </a:p>
          <a:p>
            <a:pPr>
              <a:buNone/>
            </a:pPr>
            <a:r>
              <a:rPr lang="es-ES" dirty="0" smtClean="0">
                <a:solidFill>
                  <a:schemeClr val="accent6">
                    <a:lumMod val="75000"/>
                  </a:schemeClr>
                </a:solidFill>
              </a:rPr>
              <a:t>Mayor daño por pájaro y avispas</a:t>
            </a:r>
          </a:p>
          <a:p>
            <a:endParaRPr lang="es-ES" dirty="0"/>
          </a:p>
        </p:txBody>
      </p:sp>
      <p:pic>
        <p:nvPicPr>
          <p:cNvPr id="6" name="Imagen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812148" cy="136746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txBox="1">
            <a:spLocks/>
          </p:cNvSpPr>
          <p:nvPr/>
        </p:nvSpPr>
        <p:spPr>
          <a:xfrm>
            <a:off x="2590800" y="409918"/>
            <a:ext cx="7291754" cy="71784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600" b="1" dirty="0" smtClean="0">
                <a:solidFill>
                  <a:srgbClr val="006600"/>
                </a:solidFill>
                <a:latin typeface="Arial Narrow" pitchFamily="34" charset="0"/>
              </a:rPr>
              <a:t>CONTEXTO GENERAL </a:t>
            </a:r>
            <a:r>
              <a:rPr lang="es-ES" sz="3600" b="1" dirty="0" smtClean="0">
                <a:solidFill>
                  <a:srgbClr val="FFC000"/>
                </a:solidFill>
                <a:latin typeface="Arial Narrow" pitchFamily="34" charset="0"/>
              </a:rPr>
              <a:t/>
            </a:r>
            <a:br>
              <a:rPr lang="es-ES" sz="3600" b="1" dirty="0" smtClean="0">
                <a:solidFill>
                  <a:srgbClr val="FFC000"/>
                </a:solidFill>
                <a:latin typeface="Arial Narrow" pitchFamily="34" charset="0"/>
              </a:rPr>
            </a:br>
            <a:endParaRPr lang="es-BO" sz="3600" b="1" dirty="0">
              <a:solidFill>
                <a:srgbClr val="FFC000"/>
              </a:solidFill>
              <a:latin typeface="Arial Narrow" pitchFamily="34" charset="0"/>
            </a:endParaRPr>
          </a:p>
        </p:txBody>
      </p:sp>
      <p:sp>
        <p:nvSpPr>
          <p:cNvPr id="4" name="3 Rectángulo"/>
          <p:cNvSpPr/>
          <p:nvPr/>
        </p:nvSpPr>
        <p:spPr>
          <a:xfrm>
            <a:off x="282257" y="1277620"/>
            <a:ext cx="10782300" cy="4893647"/>
          </a:xfrm>
          <a:prstGeom prst="rect">
            <a:avLst/>
          </a:prstGeom>
        </p:spPr>
        <p:txBody>
          <a:bodyPr wrap="square">
            <a:spAutoFit/>
          </a:bodyPr>
          <a:lstStyle/>
          <a:p>
            <a:pPr algn="just" hangingPunct="0"/>
            <a:r>
              <a:rPr lang="es-ES" sz="2400" dirty="0"/>
              <a:t>El conocimiento, que ha adquirido la Fundación FAUTAPO durante varios años en Tarija sobre la producción vitivinícola, hace que la misma sea aplicada en la región del Chaco, iniciando con investigación tras los resultados obtenidos, se ha generado un proyecto de incentivo a la producción de uva de </a:t>
            </a:r>
            <a:r>
              <a:rPr lang="es-ES" sz="2400" dirty="0" smtClean="0"/>
              <a:t>mesa, </a:t>
            </a:r>
            <a:r>
              <a:rPr lang="es-ES" sz="2400" dirty="0"/>
              <a:t>tras aplicar esta experiencia, </a:t>
            </a:r>
            <a:r>
              <a:rPr lang="es-ES" sz="2400" dirty="0" smtClean="0"/>
              <a:t>la </a:t>
            </a:r>
            <a:r>
              <a:rPr lang="es-ES" sz="2400" dirty="0"/>
              <a:t>producción de uva de mesa con ventajas buenas en condiciones de suelo, clima y con buen nivel de rendimiento además de contar con condiciones favorables de mercados </a:t>
            </a:r>
            <a:r>
              <a:rPr lang="es-ES" sz="2400" dirty="0" smtClean="0"/>
              <a:t>nacionales, la </a:t>
            </a:r>
            <a:r>
              <a:rPr lang="es-ES" sz="2400" dirty="0"/>
              <a:t>formación técnica a productores y técnicos de la zona han permitido el buen manejo del cultivo, el desarrollo tecnológico aplicado en el mismo,  como plantas injertadas, adecuación de nuevos sistemas de conducción, riego por goteo. Dentro del municipio de Yacuiba </a:t>
            </a:r>
            <a:r>
              <a:rPr lang="es-ES" sz="2400" dirty="0" smtClean="0"/>
              <a:t>cuenta con mas </a:t>
            </a:r>
            <a:r>
              <a:rPr lang="es-ES" sz="2400" dirty="0"/>
              <a:t>12 variedades de las misma existen 6 variedades que respondieron de acuerdo a las características  climáticas del  de </a:t>
            </a:r>
            <a:r>
              <a:rPr lang="es-ES" sz="2400" dirty="0" err="1" smtClean="0"/>
              <a:t>zona:i</a:t>
            </a:r>
            <a:r>
              <a:rPr lang="es-ES" sz="2400" dirty="0"/>
              <a:t>) </a:t>
            </a:r>
            <a:r>
              <a:rPr lang="es-ES" sz="2400" dirty="0" smtClean="0"/>
              <a:t>Italia, 20 </a:t>
            </a:r>
            <a:r>
              <a:rPr lang="es-ES" sz="2400" dirty="0" err="1"/>
              <a:t>Tn</a:t>
            </a:r>
            <a:r>
              <a:rPr lang="es-ES" sz="2400" dirty="0"/>
              <a:t>/Ha, ii) </a:t>
            </a:r>
            <a:r>
              <a:rPr lang="es-ES" sz="2400" dirty="0" smtClean="0"/>
              <a:t>Cardinal, 17 </a:t>
            </a:r>
            <a:r>
              <a:rPr lang="es-ES" sz="2400" dirty="0" err="1"/>
              <a:t>Tn</a:t>
            </a:r>
            <a:r>
              <a:rPr lang="es-ES" sz="2400" dirty="0"/>
              <a:t>/Ha, iii) </a:t>
            </a:r>
            <a:r>
              <a:rPr lang="es-ES" sz="2400" dirty="0" err="1" smtClean="0"/>
              <a:t>Centenial</a:t>
            </a:r>
            <a:r>
              <a:rPr lang="es-ES" sz="2400" dirty="0"/>
              <a:t>,</a:t>
            </a:r>
            <a:r>
              <a:rPr lang="es-ES" sz="2400" dirty="0" smtClean="0"/>
              <a:t> </a:t>
            </a:r>
            <a:r>
              <a:rPr lang="es-ES" sz="2400" dirty="0"/>
              <a:t>22 </a:t>
            </a:r>
            <a:r>
              <a:rPr lang="es-ES" sz="2400" dirty="0" err="1"/>
              <a:t>Tn</a:t>
            </a:r>
            <a:r>
              <a:rPr lang="es-ES" sz="2400" dirty="0"/>
              <a:t>/Ha, iv) </a:t>
            </a:r>
            <a:r>
              <a:rPr lang="es-ES" sz="2400" dirty="0" smtClean="0"/>
              <a:t>Victoria, </a:t>
            </a:r>
            <a:r>
              <a:rPr lang="es-ES" sz="2400" dirty="0"/>
              <a:t>15 </a:t>
            </a:r>
            <a:r>
              <a:rPr lang="es-ES" sz="2400" dirty="0" err="1"/>
              <a:t>Tn</a:t>
            </a:r>
            <a:r>
              <a:rPr lang="es-ES" sz="2400" dirty="0"/>
              <a:t>/Ha, v) Prima 13 </a:t>
            </a:r>
            <a:r>
              <a:rPr lang="es-ES" sz="2400" dirty="0" err="1"/>
              <a:t>Tn</a:t>
            </a:r>
            <a:r>
              <a:rPr lang="es-ES" sz="2400" dirty="0"/>
              <a:t>/Ha</a:t>
            </a:r>
            <a:r>
              <a:rPr lang="es-ES" sz="2400" dirty="0" smtClean="0"/>
              <a:t>. </a:t>
            </a:r>
            <a:endParaRPr lang="es-BO" sz="24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812148" cy="1367465"/>
          </a:xfrm>
          <a:prstGeom prst="rect">
            <a:avLst/>
          </a:prstGeom>
        </p:spPr>
      </p:pic>
    </p:spTree>
    <p:extLst>
      <p:ext uri="{BB962C8B-B14F-4D97-AF65-F5344CB8AC3E}">
        <p14:creationId xmlns:p14="http://schemas.microsoft.com/office/powerpoint/2010/main" xmlns="" val="200239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07080" y="451316"/>
            <a:ext cx="6096000" cy="523220"/>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2800" b="1" kern="0" dirty="0" smtClean="0">
                <a:solidFill>
                  <a:srgbClr val="006600"/>
                </a:solidFill>
                <a:latin typeface="Arial Narrow" pitchFamily="34" charset="0"/>
                <a:ea typeface="+mj-ea"/>
                <a:cs typeface="+mj-cs"/>
              </a:rPr>
              <a:t>OBJETIVOS </a:t>
            </a:r>
            <a:endParaRPr kumimoji="0" lang="es-ES" sz="1800" b="0" i="0" u="none" strike="noStrike" kern="0" cap="none" spc="0" normalizeH="0" baseline="0" noProof="0" dirty="0" smtClean="0">
              <a:ln>
                <a:noFill/>
              </a:ln>
              <a:solidFill>
                <a:sysClr val="windowText" lastClr="000000"/>
              </a:solidFill>
              <a:effectLst/>
              <a:uLnTx/>
              <a:uFillTx/>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9486" y="86587"/>
            <a:ext cx="1709057" cy="1289672"/>
          </a:xfrm>
          <a:prstGeom prst="rect">
            <a:avLst/>
          </a:prstGeom>
        </p:spPr>
      </p:pic>
      <p:sp>
        <p:nvSpPr>
          <p:cNvPr id="4" name="Rectángulo 3"/>
          <p:cNvSpPr/>
          <p:nvPr/>
        </p:nvSpPr>
        <p:spPr>
          <a:xfrm>
            <a:off x="274655" y="1200413"/>
            <a:ext cx="6259285" cy="5853910"/>
          </a:xfrm>
          <a:prstGeom prst="rect">
            <a:avLst/>
          </a:prstGeom>
        </p:spPr>
        <p:txBody>
          <a:bodyPr wrap="square">
            <a:spAutoFit/>
          </a:bodyPr>
          <a:lstStyle/>
          <a:p>
            <a:pPr marL="342900" marR="0" lvl="0" indent="-342900" algn="just" defTabSz="914400" eaLnBrk="1" fontAlgn="auto" latinLnBrk="0" hangingPunct="1">
              <a:lnSpc>
                <a:spcPct val="100000"/>
              </a:lnSpc>
              <a:spcBef>
                <a:spcPct val="20000"/>
              </a:spcBef>
              <a:spcAft>
                <a:spcPts val="0"/>
              </a:spcAft>
              <a:buClrTx/>
              <a:buSzTx/>
              <a:buFontTx/>
              <a:buNone/>
              <a:tabLst/>
              <a:defRPr/>
            </a:pPr>
            <a:r>
              <a:rPr lang="es-BO" sz="2400" b="1" dirty="0">
                <a:solidFill>
                  <a:srgbClr val="006600"/>
                </a:solidFill>
              </a:rPr>
              <a:t>OBJETIVO GENERAL</a:t>
            </a:r>
          </a:p>
          <a:p>
            <a:pPr marL="342900" marR="0" lvl="0" indent="-342900" algn="just" defTabSz="914400" eaLnBrk="1" fontAlgn="auto" latinLnBrk="0" hangingPunct="1">
              <a:lnSpc>
                <a:spcPct val="100000"/>
              </a:lnSpc>
              <a:spcBef>
                <a:spcPct val="20000"/>
              </a:spcBef>
              <a:spcAft>
                <a:spcPts val="0"/>
              </a:spcAft>
              <a:buClrTx/>
              <a:buSzTx/>
              <a:buFont typeface="Arial" pitchFamily="34" charset="0"/>
              <a:buChar char="•"/>
              <a:tabLst/>
              <a:defRPr/>
            </a:pPr>
            <a:r>
              <a:rPr lang="es-BO" sz="2400" dirty="0"/>
              <a:t>Incentivar, articular y fortalecer la    producción de uva de mesa en la región del Chaco a través de la  producción con </a:t>
            </a:r>
            <a:r>
              <a:rPr lang="es-BO" sz="2400" dirty="0" smtClean="0"/>
              <a:t>formación.</a:t>
            </a:r>
            <a:endParaRPr lang="es-BO" sz="2400" dirty="0"/>
          </a:p>
          <a:p>
            <a:pPr marL="342900" marR="0" lvl="0" indent="-342900" algn="just" defTabSz="914400" eaLnBrk="1" fontAlgn="auto" latinLnBrk="0" hangingPunct="1">
              <a:lnSpc>
                <a:spcPct val="100000"/>
              </a:lnSpc>
              <a:spcBef>
                <a:spcPct val="20000"/>
              </a:spcBef>
              <a:spcAft>
                <a:spcPts val="0"/>
              </a:spcAft>
              <a:buClrTx/>
              <a:buSzTx/>
              <a:buFontTx/>
              <a:buNone/>
              <a:tabLst/>
              <a:defRPr/>
            </a:pPr>
            <a:r>
              <a:rPr lang="es-BO" sz="2400" b="1" dirty="0">
                <a:solidFill>
                  <a:srgbClr val="006600"/>
                </a:solidFill>
              </a:rPr>
              <a:t>OBJETIVOS ESPECIFICOS</a:t>
            </a: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lang="es-BO" sz="2400" dirty="0" smtClean="0"/>
              <a:t>Incentivar   </a:t>
            </a:r>
            <a:r>
              <a:rPr lang="es-BO" sz="2400" dirty="0"/>
              <a:t>una viticultura sostenible</a:t>
            </a:r>
            <a:r>
              <a:rPr lang="es-BO" sz="2400" dirty="0" smtClean="0"/>
              <a:t>.</a:t>
            </a:r>
          </a:p>
          <a:p>
            <a:pPr marL="342900" marR="0" lvl="0" indent="-342900" defTabSz="914400" eaLnBrk="1" fontAlgn="auto" latinLnBrk="0" hangingPunct="1">
              <a:lnSpc>
                <a:spcPct val="100000"/>
              </a:lnSpc>
              <a:spcBef>
                <a:spcPct val="20000"/>
              </a:spcBef>
              <a:spcAft>
                <a:spcPts val="0"/>
              </a:spcAft>
              <a:buClrTx/>
              <a:buSzTx/>
              <a:tabLst/>
              <a:defRPr/>
            </a:pPr>
            <a:r>
              <a:rPr lang="es-BO" sz="2400" dirty="0" smtClean="0"/>
              <a:t>	</a:t>
            </a:r>
            <a:r>
              <a:rPr lang="es-BO" sz="2400" dirty="0" smtClean="0">
                <a:solidFill>
                  <a:schemeClr val="tx2">
                    <a:lumMod val="60000"/>
                    <a:lumOff val="40000"/>
                  </a:schemeClr>
                </a:solidFill>
              </a:rPr>
              <a:t>Uso eficiente de recursos hídricos, suelo y otros</a:t>
            </a:r>
            <a:endParaRPr lang="es-ES" sz="2400" dirty="0">
              <a:solidFill>
                <a:schemeClr val="tx2">
                  <a:lumMod val="60000"/>
                  <a:lumOff val="40000"/>
                </a:schemeClr>
              </a:solidFill>
            </a:endParaRP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lang="es-BO" sz="2400" dirty="0"/>
              <a:t>Formación en Recursos Humanos con Producción con formación</a:t>
            </a:r>
            <a:r>
              <a:rPr lang="es-BO" sz="2400" dirty="0" smtClean="0"/>
              <a:t>.</a:t>
            </a:r>
          </a:p>
          <a:p>
            <a:pPr marL="342900" marR="0" lvl="0" indent="-342900" defTabSz="914400" eaLnBrk="1" fontAlgn="auto" latinLnBrk="0" hangingPunct="1">
              <a:lnSpc>
                <a:spcPct val="100000"/>
              </a:lnSpc>
              <a:spcBef>
                <a:spcPct val="20000"/>
              </a:spcBef>
              <a:spcAft>
                <a:spcPts val="0"/>
              </a:spcAft>
              <a:buClrTx/>
              <a:buSzTx/>
              <a:tabLst/>
              <a:defRPr/>
            </a:pPr>
            <a:r>
              <a:rPr lang="es-BO" sz="2400" dirty="0" smtClean="0"/>
              <a:t>	</a:t>
            </a:r>
            <a:r>
              <a:rPr lang="es-BO" sz="2400" dirty="0" smtClean="0">
                <a:solidFill>
                  <a:schemeClr val="tx2">
                    <a:lumMod val="60000"/>
                    <a:lumOff val="40000"/>
                  </a:schemeClr>
                </a:solidFill>
              </a:rPr>
              <a:t>Formación Técnica a los Productores</a:t>
            </a:r>
          </a:p>
          <a:p>
            <a:pPr marL="342900" marR="0" lvl="0" indent="-342900" defTabSz="914400" eaLnBrk="1" fontAlgn="auto" latinLnBrk="0" hangingPunct="1">
              <a:lnSpc>
                <a:spcPct val="100000"/>
              </a:lnSpc>
              <a:spcBef>
                <a:spcPct val="20000"/>
              </a:spcBef>
              <a:spcAft>
                <a:spcPts val="0"/>
              </a:spcAft>
              <a:buClrTx/>
              <a:buSzTx/>
              <a:tabLst/>
              <a:defRPr/>
            </a:pPr>
            <a:endParaRPr lang="es-BO" sz="2400" dirty="0" smtClean="0">
              <a:solidFill>
                <a:schemeClr val="tx2">
                  <a:lumMod val="60000"/>
                  <a:lumOff val="40000"/>
                </a:schemeClr>
              </a:solidFill>
            </a:endParaRPr>
          </a:p>
          <a:p>
            <a:pPr marL="342900" marR="0" lvl="0" indent="-342900" defTabSz="914400" eaLnBrk="1" fontAlgn="auto" latinLnBrk="0" hangingPunct="1">
              <a:lnSpc>
                <a:spcPct val="100000"/>
              </a:lnSpc>
              <a:spcBef>
                <a:spcPct val="20000"/>
              </a:spcBef>
              <a:spcAft>
                <a:spcPts val="0"/>
              </a:spcAft>
              <a:buClrTx/>
              <a:buSzTx/>
              <a:tabLst/>
              <a:defRPr/>
            </a:pPr>
            <a:endParaRPr lang="es-ES" sz="2400" dirty="0">
              <a:solidFill>
                <a:schemeClr val="tx2">
                  <a:lumMod val="60000"/>
                  <a:lumOff val="40000"/>
                </a:schemeClr>
              </a:solidFill>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66858" y="1376259"/>
            <a:ext cx="3962944" cy="5283925"/>
          </a:xfrm>
          <a:prstGeom prst="rect">
            <a:avLst/>
          </a:prstGeom>
        </p:spPr>
      </p:pic>
    </p:spTree>
    <p:extLst>
      <p:ext uri="{BB962C8B-B14F-4D97-AF65-F5344CB8AC3E}">
        <p14:creationId xmlns:p14="http://schemas.microsoft.com/office/powerpoint/2010/main" xmlns="" val="2096368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
        <p:nvSpPr>
          <p:cNvPr id="6" name="5 Marcador de contenido"/>
          <p:cNvSpPr>
            <a:spLocks noGrp="1"/>
          </p:cNvSpPr>
          <p:nvPr>
            <p:ph idx="1"/>
          </p:nvPr>
        </p:nvSpPr>
        <p:spPr/>
        <p:txBody>
          <a:bodyPr/>
          <a:lstStyle/>
          <a:p>
            <a:pPr lvl="0">
              <a:defRPr/>
            </a:pPr>
            <a:r>
              <a:rPr lang="es-BO" dirty="0" smtClean="0"/>
              <a:t>Desarrollar Investigación y Transferencia de Tecnología</a:t>
            </a:r>
          </a:p>
          <a:p>
            <a:pPr lvl="1">
              <a:buNone/>
              <a:defRPr/>
            </a:pPr>
            <a:r>
              <a:rPr lang="es-BO" dirty="0" smtClean="0">
                <a:solidFill>
                  <a:schemeClr val="tx2">
                    <a:lumMod val="60000"/>
                    <a:lumOff val="40000"/>
                  </a:schemeClr>
                </a:solidFill>
              </a:rPr>
              <a:t>Validación de Variedades y sistemas de conducción</a:t>
            </a:r>
          </a:p>
          <a:p>
            <a:pPr lvl="1">
              <a:buNone/>
              <a:defRPr/>
            </a:pPr>
            <a:r>
              <a:rPr lang="es-BO" dirty="0" smtClean="0">
                <a:solidFill>
                  <a:schemeClr val="tx2">
                    <a:lumMod val="60000"/>
                    <a:lumOff val="40000"/>
                  </a:schemeClr>
                </a:solidFill>
              </a:rPr>
              <a:t>Validación de Pies Porta Injerto PPI</a:t>
            </a:r>
          </a:p>
          <a:p>
            <a:pPr lvl="1">
              <a:buNone/>
              <a:defRPr/>
            </a:pPr>
            <a:r>
              <a:rPr lang="es-BO" dirty="0" smtClean="0">
                <a:solidFill>
                  <a:schemeClr val="tx2">
                    <a:lumMod val="60000"/>
                    <a:lumOff val="40000"/>
                  </a:schemeClr>
                </a:solidFill>
              </a:rPr>
              <a:t>Validación de sistemas de protección del viñedo como una medida de adaptación al cambio climático</a:t>
            </a:r>
            <a:endParaRPr lang="es-ES" dirty="0" smtClean="0">
              <a:solidFill>
                <a:schemeClr val="tx2">
                  <a:lumMod val="60000"/>
                  <a:lumOff val="40000"/>
                </a:schemeClr>
              </a:solidFill>
            </a:endParaRPr>
          </a:p>
          <a:p>
            <a:pPr lvl="0">
              <a:defRPr/>
            </a:pPr>
            <a:r>
              <a:rPr lang="es-BO" dirty="0" smtClean="0"/>
              <a:t>Desarrollo de canales de comercialización </a:t>
            </a:r>
            <a:endParaRPr lang="es-ES" dirty="0" smtClean="0"/>
          </a:p>
          <a:p>
            <a:pPr lvl="0">
              <a:defRPr/>
            </a:pPr>
            <a:r>
              <a:rPr lang="es-BO" dirty="0" smtClean="0"/>
              <a:t>Fortalecimiento organizacional</a:t>
            </a:r>
            <a:endParaRPr lang="es-ES" dirty="0" smtClean="0"/>
          </a:p>
          <a:p>
            <a:endParaRPr lang="es-ES" dirty="0"/>
          </a:p>
        </p:txBody>
      </p:sp>
    </p:spTree>
    <p:extLst>
      <p:ext uri="{BB962C8B-B14F-4D97-AF65-F5344CB8AC3E}">
        <p14:creationId xmlns:p14="http://schemas.microsoft.com/office/powerpoint/2010/main" xmlns="" val="2568811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4528" y="146673"/>
            <a:ext cx="10972800" cy="1143000"/>
          </a:xfrm>
        </p:spPr>
        <p:txBody>
          <a:bodyPr/>
          <a:lstStyle/>
          <a:p>
            <a:r>
              <a:rPr lang="es-ES" dirty="0" smtClean="0">
                <a:solidFill>
                  <a:srgbClr val="006600"/>
                </a:solidFill>
              </a:rPr>
              <a:t>METODOLOGIA</a:t>
            </a:r>
            <a:r>
              <a:rPr lang="es-ES" dirty="0" smtClean="0"/>
              <a:t> </a:t>
            </a:r>
            <a:endParaRPr lang="es-ES" dirty="0"/>
          </a:p>
        </p:txBody>
      </p:sp>
      <p:pic>
        <p:nvPicPr>
          <p:cNvPr id="6" name="Imagen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1709057" cy="1289672"/>
          </a:xfrm>
          <a:prstGeom prst="rect">
            <a:avLst/>
          </a:prstGeom>
        </p:spPr>
      </p:pic>
      <p:sp>
        <p:nvSpPr>
          <p:cNvPr id="3" name="CuadroTexto 2"/>
          <p:cNvSpPr txBox="1"/>
          <p:nvPr/>
        </p:nvSpPr>
        <p:spPr>
          <a:xfrm>
            <a:off x="472440" y="1580279"/>
            <a:ext cx="8542606" cy="5940088"/>
          </a:xfrm>
          <a:prstGeom prst="rect">
            <a:avLst/>
          </a:prstGeom>
          <a:noFill/>
        </p:spPr>
        <p:txBody>
          <a:bodyPr wrap="square" rtlCol="0">
            <a:spAutoFit/>
          </a:bodyPr>
          <a:lstStyle/>
          <a:p>
            <a:pPr marL="342900" indent="-342900" algn="just">
              <a:buAutoNum type="arabicPeriod"/>
            </a:pPr>
            <a:r>
              <a:rPr lang="es-BO" sz="2800" dirty="0" smtClean="0"/>
              <a:t>Acercamiento con autoridades productores.</a:t>
            </a:r>
          </a:p>
          <a:p>
            <a:pPr marL="342900" indent="-342900" algn="just">
              <a:buAutoNum type="arabicPeriod"/>
            </a:pPr>
            <a:r>
              <a:rPr lang="es-BO" sz="2800" dirty="0" smtClean="0"/>
              <a:t>Levantamiento de línea base.</a:t>
            </a:r>
          </a:p>
          <a:p>
            <a:pPr marL="342900" indent="-342900" algn="just">
              <a:buAutoNum type="arabicPeriod"/>
            </a:pPr>
            <a:r>
              <a:rPr lang="es-BO" sz="2800" dirty="0" smtClean="0"/>
              <a:t>Organización del sector productivo.</a:t>
            </a:r>
          </a:p>
          <a:p>
            <a:pPr marL="342900" indent="-342900" algn="just">
              <a:buAutoNum type="arabicPeriod"/>
            </a:pPr>
            <a:r>
              <a:rPr lang="es-BO" sz="2800" dirty="0" smtClean="0"/>
              <a:t>Introducción de parcelas de investigación.</a:t>
            </a:r>
          </a:p>
          <a:p>
            <a:pPr marL="342900" indent="-342900" algn="just">
              <a:buAutoNum type="arabicPeriod"/>
            </a:pPr>
            <a:r>
              <a:rPr lang="es-BO" sz="2800" dirty="0" smtClean="0"/>
              <a:t>Articulación institucional (plan estratégico).</a:t>
            </a:r>
          </a:p>
          <a:p>
            <a:pPr marL="342900" indent="-342900" algn="just">
              <a:buAutoNum type="arabicPeriod"/>
            </a:pPr>
            <a:r>
              <a:rPr lang="es-BO" sz="2800" dirty="0" smtClean="0"/>
              <a:t>Formación de recursos Humanos.</a:t>
            </a:r>
          </a:p>
          <a:p>
            <a:pPr marL="342900" indent="-342900" algn="just">
              <a:buAutoNum type="arabicPeriod"/>
            </a:pPr>
            <a:r>
              <a:rPr lang="es-BO" sz="2800" dirty="0" smtClean="0"/>
              <a:t>Firmas de convenios. </a:t>
            </a:r>
          </a:p>
          <a:p>
            <a:pPr marL="342900" indent="-342900" algn="just">
              <a:buAutoNum type="arabicPeriod"/>
            </a:pPr>
            <a:r>
              <a:rPr lang="es-BO" sz="2800" dirty="0" smtClean="0"/>
              <a:t>Inversión de activos en producción.</a:t>
            </a:r>
          </a:p>
          <a:p>
            <a:pPr marL="342900" indent="-342900" algn="just">
              <a:buAutoNum type="arabicPeriod"/>
            </a:pPr>
            <a:r>
              <a:rPr lang="es-BO" sz="2800" dirty="0" smtClean="0"/>
              <a:t>Proceso productivo con innovación tecnológica.</a:t>
            </a:r>
          </a:p>
          <a:p>
            <a:pPr marL="342900" indent="-342900" algn="just">
              <a:buAutoNum type="arabicPeriod"/>
            </a:pPr>
            <a:r>
              <a:rPr lang="es-BO" sz="2800" dirty="0" smtClean="0"/>
              <a:t>Investigación y transferencia tecnología.</a:t>
            </a:r>
          </a:p>
          <a:p>
            <a:pPr marL="342900" indent="-342900" algn="just">
              <a:buAutoNum type="arabicPeriod"/>
            </a:pPr>
            <a:r>
              <a:rPr lang="es-BO" sz="2800" dirty="0" smtClean="0"/>
              <a:t>Comercialización.</a:t>
            </a:r>
          </a:p>
          <a:p>
            <a:pPr marL="342900" indent="-342900">
              <a:buAutoNum type="arabicPeriod"/>
            </a:pPr>
            <a:endParaRPr lang="es-BO" dirty="0" smtClean="0"/>
          </a:p>
          <a:p>
            <a:pPr marL="342900" indent="-342900">
              <a:buAutoNum type="arabicPeriod"/>
            </a:pPr>
            <a:endParaRPr lang="es-BO" dirty="0" smtClean="0"/>
          </a:p>
          <a:p>
            <a:pPr marL="342900" indent="-342900">
              <a:buAutoNum type="arabicPeriod"/>
            </a:pPr>
            <a:endParaRPr lang="es-BO" dirty="0" smtClean="0"/>
          </a:p>
          <a:p>
            <a:pPr marL="342900" indent="-342900">
              <a:buAutoNum type="arabicPeriod"/>
            </a:pPr>
            <a:endParaRPr lang="es-BO" dirty="0"/>
          </a:p>
        </p:txBody>
      </p:sp>
    </p:spTree>
    <p:extLst>
      <p:ext uri="{BB962C8B-B14F-4D97-AF65-F5344CB8AC3E}">
        <p14:creationId xmlns:p14="http://schemas.microsoft.com/office/powerpoint/2010/main" xmlns="" val="610983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16529</TotalTime>
  <Words>898</Words>
  <Application>Microsoft Office PowerPoint</Application>
  <PresentationFormat>Personalizado</PresentationFormat>
  <Paragraphs>102</Paragraphs>
  <Slides>22</Slides>
  <Notes>0</Notes>
  <HiddenSlides>0</HiddenSlides>
  <MMClips>0</MMClips>
  <ScaleCrop>false</ScaleCrop>
  <HeadingPairs>
    <vt:vector size="4" baseType="variant">
      <vt:variant>
        <vt:lpstr>Tema</vt:lpstr>
      </vt:variant>
      <vt:variant>
        <vt:i4>3</vt:i4>
      </vt:variant>
      <vt:variant>
        <vt:lpstr>Títulos de diapositiva</vt:lpstr>
      </vt:variant>
      <vt:variant>
        <vt:i4>22</vt:i4>
      </vt:variant>
    </vt:vector>
  </HeadingPairs>
  <TitlesOfParts>
    <vt:vector size="25" baseType="lpstr">
      <vt:lpstr>1_Diseño personalizado</vt:lpstr>
      <vt:lpstr>2_Tema de Office</vt:lpstr>
      <vt:lpstr>2_Diseño personalizado</vt:lpstr>
      <vt:lpstr>Diapositiva 1</vt:lpstr>
      <vt:lpstr>Diapositiva 2</vt:lpstr>
      <vt:lpstr>INTRODUCION</vt:lpstr>
      <vt:lpstr>INSTITUCIONES QUE APORTARON AL DESARROLLO DE LA VITUCULTURA CHAQUEÑA</vt:lpstr>
      <vt:lpstr>UBICACIÒN</vt:lpstr>
      <vt:lpstr>Diapositiva 6</vt:lpstr>
      <vt:lpstr>Diapositiva 7</vt:lpstr>
      <vt:lpstr>Diapositiva 8</vt:lpstr>
      <vt:lpstr>METODOLOGIA </vt:lpstr>
      <vt:lpstr>Diapositiva 10</vt:lpstr>
      <vt:lpstr>Introducción de parcelas de investigación</vt:lpstr>
      <vt:lpstr>RESULTADOS </vt:lpstr>
      <vt:lpstr> </vt:lpstr>
      <vt:lpstr>Coberturas total </vt:lpstr>
      <vt:lpstr>Diapositiva 15</vt:lpstr>
      <vt:lpstr>Gira técnica</vt:lpstr>
      <vt:lpstr>Capacitación </vt:lpstr>
      <vt:lpstr>COMERCIALIZACIÒN</vt:lpstr>
      <vt:lpstr>Exportar un sueño???</vt:lpstr>
      <vt:lpstr>La Viticultura en el Chaco Un Desafío Problemas</vt:lpstr>
      <vt:lpstr>La Viticultura en el Chaco Un Desafío Oportunidades</vt:lpstr>
      <vt:lpstr>Diapositiva 22</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PERSONAL</cp:lastModifiedBy>
  <cp:revision>462</cp:revision>
  <cp:lastPrinted>2016-08-26T12:55:58Z</cp:lastPrinted>
  <dcterms:created xsi:type="dcterms:W3CDTF">2015-10-09T19:21:06Z</dcterms:created>
  <dcterms:modified xsi:type="dcterms:W3CDTF">2017-08-10T18:28:31Z</dcterms:modified>
</cp:coreProperties>
</file>