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300" r:id="rId3"/>
    <p:sldId id="284" r:id="rId4"/>
    <p:sldId id="283" r:id="rId5"/>
    <p:sldId id="316" r:id="rId6"/>
    <p:sldId id="285" r:id="rId7"/>
    <p:sldId id="286" r:id="rId8"/>
    <p:sldId id="295" r:id="rId9"/>
    <p:sldId id="296" r:id="rId10"/>
    <p:sldId id="310" r:id="rId11"/>
    <p:sldId id="307" r:id="rId12"/>
    <p:sldId id="308" r:id="rId13"/>
    <p:sldId id="309" r:id="rId14"/>
    <p:sldId id="311" r:id="rId15"/>
    <p:sldId id="301" r:id="rId16"/>
    <p:sldId id="302" r:id="rId17"/>
    <p:sldId id="321" r:id="rId18"/>
    <p:sldId id="312" r:id="rId19"/>
    <p:sldId id="306" r:id="rId20"/>
    <p:sldId id="318" r:id="rId21"/>
    <p:sldId id="320" r:id="rId22"/>
    <p:sldId id="319" r:id="rId23"/>
    <p:sldId id="313" r:id="rId24"/>
    <p:sldId id="323" r:id="rId25"/>
    <p:sldId id="322" r:id="rId26"/>
    <p:sldId id="314" r:id="rId27"/>
    <p:sldId id="315" r:id="rId28"/>
    <p:sldId id="317" r:id="rId29"/>
    <p:sldId id="281" r:id="rId30"/>
  </p:sldIdLst>
  <p:sldSz cx="10080625" cy="7740650"/>
  <p:notesSz cx="6858000" cy="92964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8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FF"/>
    <a:srgbClr val="000066"/>
    <a:srgbClr val="777777"/>
    <a:srgbClr val="5F5F5F"/>
    <a:srgbClr val="0033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43" autoAdjust="0"/>
  </p:normalViewPr>
  <p:slideViewPr>
    <p:cSldViewPr showGuides="1">
      <p:cViewPr>
        <p:scale>
          <a:sx n="59" d="100"/>
          <a:sy n="59" d="100"/>
        </p:scale>
        <p:origin x="1352" y="108"/>
      </p:cViewPr>
      <p:guideLst>
        <p:guide orient="horz" pos="2438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ESTADIS%20Pecuarias%20Bolivi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VARGASMARIO:Rural%20Urbano%20POBL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ovargas:Downloads:C07023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ESTADIS%20Pecuarias%20Bolivia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'pob Bolivia'!$A$4</c:f>
              <c:strCache>
                <c:ptCount val="1"/>
                <c:pt idx="0">
                  <c:v>Población</c:v>
                </c:pt>
              </c:strCache>
            </c:strRef>
          </c:tx>
          <c:spPr>
            <a:ln w="47625">
              <a:solidFill>
                <a:schemeClr val="accent1"/>
              </a:solidFill>
            </a:ln>
          </c:spPr>
          <c:marker>
            <c:symbol val="none"/>
          </c:marker>
          <c:cat>
            <c:multiLvlStrRef>
              <c:f>'pob Bolivia'!$B$2:$M$3</c:f>
              <c:multiLvlStrCache>
                <c:ptCount val="12"/>
                <c:lvl>
                  <c:pt idx="0">
                    <c:v>1976</c:v>
                  </c:pt>
                  <c:pt idx="1">
                    <c:v>1992</c:v>
                  </c:pt>
                  <c:pt idx="2">
                    <c:v>2001</c:v>
                  </c:pt>
                  <c:pt idx="3">
                    <c:v>2012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'pob Bolivia'!$B$4:$M$4</c:f>
              <c:numCache>
                <c:formatCode>#,##0</c:formatCode>
                <c:ptCount val="12"/>
                <c:pt idx="0">
                  <c:v>4613419</c:v>
                </c:pt>
                <c:pt idx="1">
                  <c:v>6420792</c:v>
                </c:pt>
                <c:pt idx="2">
                  <c:v>8274325</c:v>
                </c:pt>
                <c:pt idx="3">
                  <c:v>10027254</c:v>
                </c:pt>
                <c:pt idx="4">
                  <c:v>11410651</c:v>
                </c:pt>
                <c:pt idx="5">
                  <c:v>12362780</c:v>
                </c:pt>
                <c:pt idx="6">
                  <c:v>13268462</c:v>
                </c:pt>
                <c:pt idx="7">
                  <c:v>14114508</c:v>
                </c:pt>
                <c:pt idx="8">
                  <c:v>14891151</c:v>
                </c:pt>
                <c:pt idx="9">
                  <c:v>15588157</c:v>
                </c:pt>
                <c:pt idx="10">
                  <c:v>16204012</c:v>
                </c:pt>
                <c:pt idx="11">
                  <c:v>16734338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6C-404B-8C2C-BB007FD12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6042792"/>
        <c:axId val="-2136041384"/>
      </c:lineChart>
      <c:catAx>
        <c:axId val="-2136042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BO"/>
          </a:p>
        </c:txPr>
        <c:crossAx val="-2136041384"/>
        <c:crosses val="autoZero"/>
        <c:auto val="1"/>
        <c:lblAlgn val="ctr"/>
        <c:lblOffset val="100"/>
        <c:noMultiLvlLbl val="0"/>
      </c:catAx>
      <c:valAx>
        <c:axId val="-2136041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Número de habitantes</a:t>
                </a:r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s-BO"/>
          </a:p>
        </c:txPr>
        <c:crossAx val="-2136042792"/>
        <c:crosses val="autoZero"/>
        <c:crossBetween val="between"/>
      </c:valAx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BOLIVIA!$A$6</c:f>
              <c:strCache>
                <c:ptCount val="1"/>
                <c:pt idx="0">
                  <c:v>Urbano</c:v>
                </c:pt>
              </c:strCache>
            </c:strRef>
          </c:tx>
          <c:invertIfNegative val="0"/>
          <c:cat>
            <c:strRef>
              <c:f>BOLIVIA!$B$5:$M$5</c:f>
              <c:strCache>
                <c:ptCount val="12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</c:strCache>
            </c:strRef>
          </c:cat>
          <c:val>
            <c:numRef>
              <c:f>BOLIVIA!$B$6:$M$6</c:f>
              <c:numCache>
                <c:formatCode>0</c:formatCode>
                <c:ptCount val="12"/>
                <c:pt idx="0">
                  <c:v>36.153010752381803</c:v>
                </c:pt>
                <c:pt idx="1">
                  <c:v>40.489364621641023</c:v>
                </c:pt>
                <c:pt idx="2">
                  <c:v>45.359723201392477</c:v>
                </c:pt>
                <c:pt idx="3">
                  <c:v>50.519870461812332</c:v>
                </c:pt>
                <c:pt idx="4">
                  <c:v>55.644292856740783</c:v>
                </c:pt>
                <c:pt idx="5">
                  <c:v>60.427513027001432</c:v>
                </c:pt>
                <c:pt idx="6">
                  <c:v>64.635530275496635</c:v>
                </c:pt>
                <c:pt idx="7">
                  <c:v>68.15356841924131</c:v>
                </c:pt>
                <c:pt idx="8">
                  <c:v>70.966765325118303</c:v>
                </c:pt>
                <c:pt idx="9">
                  <c:v>73.140070577578499</c:v>
                </c:pt>
                <c:pt idx="10">
                  <c:v>74.773773966822446</c:v>
                </c:pt>
                <c:pt idx="11">
                  <c:v>75.982898213162613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1-468D-A0A7-A4DD05059481}"/>
            </c:ext>
          </c:extLst>
        </c:ser>
        <c:ser>
          <c:idx val="1"/>
          <c:order val="1"/>
          <c:tx>
            <c:strRef>
              <c:f>BOLIVIA!$A$7</c:f>
              <c:strCache>
                <c:ptCount val="1"/>
                <c:pt idx="0">
                  <c:v>Rural</c:v>
                </c:pt>
              </c:strCache>
            </c:strRef>
          </c:tx>
          <c:invertIfNegative val="0"/>
          <c:cat>
            <c:strRef>
              <c:f>BOLIVIA!$B$5:$M$5</c:f>
              <c:strCache>
                <c:ptCount val="12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  <c:pt idx="10">
                  <c:v>2020</c:v>
                </c:pt>
                <c:pt idx="11">
                  <c:v>2025</c:v>
                </c:pt>
              </c:strCache>
            </c:strRef>
          </c:cat>
          <c:val>
            <c:numRef>
              <c:f>BOLIVIA!$B$7:$M$7</c:f>
              <c:numCache>
                <c:formatCode>0</c:formatCode>
                <c:ptCount val="12"/>
                <c:pt idx="0">
                  <c:v>63.84698924761814</c:v>
                </c:pt>
                <c:pt idx="1">
                  <c:v>59.510635378358899</c:v>
                </c:pt>
                <c:pt idx="2">
                  <c:v>54.640276798607402</c:v>
                </c:pt>
                <c:pt idx="3">
                  <c:v>49.480129538187533</c:v>
                </c:pt>
                <c:pt idx="4">
                  <c:v>44.355707143259217</c:v>
                </c:pt>
                <c:pt idx="5">
                  <c:v>39.572486972998568</c:v>
                </c:pt>
                <c:pt idx="6">
                  <c:v>35.364469724503188</c:v>
                </c:pt>
                <c:pt idx="7">
                  <c:v>31.84643158075869</c:v>
                </c:pt>
                <c:pt idx="8">
                  <c:v>29.03323467488168</c:v>
                </c:pt>
                <c:pt idx="9">
                  <c:v>26.859929422421398</c:v>
                </c:pt>
                <c:pt idx="10">
                  <c:v>25.226226033177419</c:v>
                </c:pt>
                <c:pt idx="11">
                  <c:v>24.017101786837301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1-468D-A0A7-A4DD05059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6902888"/>
        <c:axId val="-2136908376"/>
      </c:barChart>
      <c:catAx>
        <c:axId val="-2136902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Año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-2136908376"/>
        <c:crosses val="autoZero"/>
        <c:auto val="1"/>
        <c:lblAlgn val="ctr"/>
        <c:lblOffset val="100"/>
        <c:noMultiLvlLbl val="0"/>
      </c:catAx>
      <c:valAx>
        <c:axId val="-21369083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Porcentaje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-21369028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400"/>
      </a:pPr>
      <a:endParaRPr lang="es-B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Hoja1!$A$6</c:f>
              <c:strCache>
                <c:ptCount val="1"/>
                <c:pt idx="0">
                  <c:v>Salario Mínimo</c:v>
                </c:pt>
              </c:strCache>
            </c:strRef>
          </c:tx>
          <c:marker>
            <c:symbol val="none"/>
          </c:marker>
          <c:cat>
            <c:multiLvlStrRef>
              <c:f>Hoja1!$B$4:$X$5</c:f>
              <c:multiLvlStrCache>
                <c:ptCount val="23"/>
                <c:lvl>
                  <c:pt idx="0">
                    <c:v>1991</c:v>
                  </c:pt>
                  <c:pt idx="1">
                    <c:v>1992</c:v>
                  </c:pt>
                  <c:pt idx="2">
                    <c:v>1993</c:v>
                  </c:pt>
                  <c:pt idx="3">
                    <c:v>1994</c:v>
                  </c:pt>
                  <c:pt idx="4">
                    <c:v>1995</c:v>
                  </c:pt>
                  <c:pt idx="5">
                    <c:v>1996</c:v>
                  </c:pt>
                  <c:pt idx="6">
                    <c:v>1997</c:v>
                  </c:pt>
                  <c:pt idx="7">
                    <c:v>1998</c:v>
                  </c:pt>
                  <c:pt idx="8">
                    <c:v>1999</c:v>
                  </c:pt>
                  <c:pt idx="9">
                    <c:v>2000</c:v>
                  </c:pt>
                  <c:pt idx="10">
                    <c:v>2001</c:v>
                  </c:pt>
                  <c:pt idx="11">
                    <c:v>2002</c:v>
                  </c:pt>
                  <c:pt idx="12">
                    <c:v>2003</c:v>
                  </c:pt>
                  <c:pt idx="13">
                    <c:v>2004</c:v>
                  </c:pt>
                  <c:pt idx="14">
                    <c:v>2005</c:v>
                  </c:pt>
                  <c:pt idx="15">
                    <c:v>2006</c:v>
                  </c:pt>
                  <c:pt idx="16">
                    <c:v>2007</c:v>
                  </c:pt>
                  <c:pt idx="17">
                    <c:v>2008</c:v>
                  </c:pt>
                  <c:pt idx="18">
                    <c:v>2009</c:v>
                  </c:pt>
                  <c:pt idx="19">
                    <c:v>2010</c:v>
                  </c:pt>
                  <c:pt idx="20">
                    <c:v>2011</c:v>
                  </c:pt>
                  <c:pt idx="21">
                    <c:v>2012</c:v>
                  </c:pt>
                  <c:pt idx="22">
                    <c:v>2013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Hoja1!$B$6:$X$6</c:f>
              <c:numCache>
                <c:formatCode>General</c:formatCode>
                <c:ptCount val="23"/>
                <c:pt idx="0">
                  <c:v>120</c:v>
                </c:pt>
                <c:pt idx="1">
                  <c:v>135</c:v>
                </c:pt>
                <c:pt idx="2">
                  <c:v>160</c:v>
                </c:pt>
                <c:pt idx="3">
                  <c:v>190</c:v>
                </c:pt>
                <c:pt idx="4">
                  <c:v>205</c:v>
                </c:pt>
                <c:pt idx="5">
                  <c:v>223</c:v>
                </c:pt>
                <c:pt idx="6">
                  <c:v>240</c:v>
                </c:pt>
                <c:pt idx="7">
                  <c:v>300</c:v>
                </c:pt>
                <c:pt idx="8">
                  <c:v>330</c:v>
                </c:pt>
                <c:pt idx="9">
                  <c:v>355</c:v>
                </c:pt>
                <c:pt idx="10">
                  <c:v>400</c:v>
                </c:pt>
                <c:pt idx="11">
                  <c:v>430</c:v>
                </c:pt>
                <c:pt idx="12">
                  <c:v>440</c:v>
                </c:pt>
                <c:pt idx="13">
                  <c:v>440</c:v>
                </c:pt>
                <c:pt idx="14">
                  <c:v>440</c:v>
                </c:pt>
                <c:pt idx="15">
                  <c:v>500</c:v>
                </c:pt>
                <c:pt idx="16" formatCode="0">
                  <c:v>525</c:v>
                </c:pt>
                <c:pt idx="17" formatCode="0.0">
                  <c:v>577.5</c:v>
                </c:pt>
                <c:pt idx="18" formatCode="0">
                  <c:v>647</c:v>
                </c:pt>
                <c:pt idx="19" formatCode="0.0">
                  <c:v>679.5</c:v>
                </c:pt>
                <c:pt idx="20" formatCode="0.0">
                  <c:v>815.4</c:v>
                </c:pt>
                <c:pt idx="21" formatCode="#,##0">
                  <c:v>1000</c:v>
                </c:pt>
                <c:pt idx="22" formatCode="#,##0">
                  <c:v>1200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7-47AE-BE17-CF70C94A5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942680"/>
        <c:axId val="349749352"/>
      </c:lineChart>
      <c:catAx>
        <c:axId val="402942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BO"/>
          </a:p>
        </c:txPr>
        <c:crossAx val="349749352"/>
        <c:crosses val="autoZero"/>
        <c:auto val="1"/>
        <c:lblAlgn val="ctr"/>
        <c:lblOffset val="100"/>
        <c:noMultiLvlLbl val="0"/>
      </c:catAx>
      <c:valAx>
        <c:axId val="349749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s-ES" sz="2000" dirty="0" smtClean="0"/>
                  <a:t>Bs/mes</a:t>
                </a:r>
                <a:endParaRPr lang="es-E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BO"/>
          </a:p>
        </c:txPr>
        <c:crossAx val="402942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'Bo Carne'!$A$6</c:f>
              <c:strCache>
                <c:ptCount val="1"/>
                <c:pt idx="0">
                  <c:v>Meat + (Total)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multiLvlStrRef>
              <c:f>'Bo Carne'!$B$4:$AZ$5</c:f>
              <c:multiLvlStrCache>
                <c:ptCount val="51"/>
                <c:lvl>
                  <c:pt idx="0">
                    <c:v>1961</c:v>
                  </c:pt>
                  <c:pt idx="1">
                    <c:v>1962</c:v>
                  </c:pt>
                  <c:pt idx="2">
                    <c:v>1963</c:v>
                  </c:pt>
                  <c:pt idx="3">
                    <c:v>1964</c:v>
                  </c:pt>
                  <c:pt idx="4">
                    <c:v>1965</c:v>
                  </c:pt>
                  <c:pt idx="5">
                    <c:v>1966</c:v>
                  </c:pt>
                  <c:pt idx="6">
                    <c:v>1967</c:v>
                  </c:pt>
                  <c:pt idx="7">
                    <c:v>1968</c:v>
                  </c:pt>
                  <c:pt idx="8">
                    <c:v>1969</c:v>
                  </c:pt>
                  <c:pt idx="9">
                    <c:v>1970</c:v>
                  </c:pt>
                  <c:pt idx="10">
                    <c:v>1971</c:v>
                  </c:pt>
                  <c:pt idx="11">
                    <c:v>1972</c:v>
                  </c:pt>
                  <c:pt idx="12">
                    <c:v>1973</c:v>
                  </c:pt>
                  <c:pt idx="13">
                    <c:v>1974</c:v>
                  </c:pt>
                  <c:pt idx="14">
                    <c:v>1975</c:v>
                  </c:pt>
                  <c:pt idx="15">
                    <c:v>1976</c:v>
                  </c:pt>
                  <c:pt idx="16">
                    <c:v>1977</c:v>
                  </c:pt>
                  <c:pt idx="17">
                    <c:v>1978</c:v>
                  </c:pt>
                  <c:pt idx="18">
                    <c:v>1979</c:v>
                  </c:pt>
                  <c:pt idx="19">
                    <c:v>1980</c:v>
                  </c:pt>
                  <c:pt idx="20">
                    <c:v>1981</c:v>
                  </c:pt>
                  <c:pt idx="21">
                    <c:v>1982</c:v>
                  </c:pt>
                  <c:pt idx="22">
                    <c:v>1983</c:v>
                  </c:pt>
                  <c:pt idx="23">
                    <c:v>1984</c:v>
                  </c:pt>
                  <c:pt idx="24">
                    <c:v>1985</c:v>
                  </c:pt>
                  <c:pt idx="25">
                    <c:v>1986</c:v>
                  </c:pt>
                  <c:pt idx="26">
                    <c:v>1987</c:v>
                  </c:pt>
                  <c:pt idx="27">
                    <c:v>1988</c:v>
                  </c:pt>
                  <c:pt idx="28">
                    <c:v>1989</c:v>
                  </c:pt>
                  <c:pt idx="29">
                    <c:v>1990</c:v>
                  </c:pt>
                  <c:pt idx="30">
                    <c:v>1991</c:v>
                  </c:pt>
                  <c:pt idx="31">
                    <c:v>1992</c:v>
                  </c:pt>
                  <c:pt idx="32">
                    <c:v>1993</c:v>
                  </c:pt>
                  <c:pt idx="33">
                    <c:v>1994</c:v>
                  </c:pt>
                  <c:pt idx="34">
                    <c:v>1995</c:v>
                  </c:pt>
                  <c:pt idx="35">
                    <c:v>1996</c:v>
                  </c:pt>
                  <c:pt idx="36">
                    <c:v>1997</c:v>
                  </c:pt>
                  <c:pt idx="37">
                    <c:v>1998</c:v>
                  </c:pt>
                  <c:pt idx="38">
                    <c:v>1999</c:v>
                  </c:pt>
                  <c:pt idx="39">
                    <c:v>2000</c:v>
                  </c:pt>
                  <c:pt idx="40">
                    <c:v>2001</c:v>
                  </c:pt>
                  <c:pt idx="41">
                    <c:v>2002</c:v>
                  </c:pt>
                  <c:pt idx="42">
                    <c:v>2003</c:v>
                  </c:pt>
                  <c:pt idx="43">
                    <c:v>2004</c:v>
                  </c:pt>
                  <c:pt idx="44">
                    <c:v>2005</c:v>
                  </c:pt>
                  <c:pt idx="45">
                    <c:v>2006</c:v>
                  </c:pt>
                  <c:pt idx="46">
                    <c:v>2007</c:v>
                  </c:pt>
                  <c:pt idx="47">
                    <c:v>2008</c:v>
                  </c:pt>
                  <c:pt idx="48">
                    <c:v>2009</c:v>
                  </c:pt>
                  <c:pt idx="49">
                    <c:v>2010</c:v>
                  </c:pt>
                  <c:pt idx="50">
                    <c:v>2011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'Bo Carne'!$B$6:$AZ$6</c:f>
              <c:numCache>
                <c:formatCode>General</c:formatCode>
                <c:ptCount val="51"/>
                <c:pt idx="0">
                  <c:v>26</c:v>
                </c:pt>
                <c:pt idx="1">
                  <c:v>26.5</c:v>
                </c:pt>
                <c:pt idx="2">
                  <c:v>25.9</c:v>
                </c:pt>
                <c:pt idx="3">
                  <c:v>25.6</c:v>
                </c:pt>
                <c:pt idx="4">
                  <c:v>25.9</c:v>
                </c:pt>
                <c:pt idx="5">
                  <c:v>26.3</c:v>
                </c:pt>
                <c:pt idx="6">
                  <c:v>26.7</c:v>
                </c:pt>
                <c:pt idx="7">
                  <c:v>27.4</c:v>
                </c:pt>
                <c:pt idx="8">
                  <c:v>27.9</c:v>
                </c:pt>
                <c:pt idx="9">
                  <c:v>29.4</c:v>
                </c:pt>
                <c:pt idx="10">
                  <c:v>28.2</c:v>
                </c:pt>
                <c:pt idx="11">
                  <c:v>30.5</c:v>
                </c:pt>
                <c:pt idx="12">
                  <c:v>31.3</c:v>
                </c:pt>
                <c:pt idx="13">
                  <c:v>31.8</c:v>
                </c:pt>
                <c:pt idx="14">
                  <c:v>33.4</c:v>
                </c:pt>
                <c:pt idx="15">
                  <c:v>34.799999999999997</c:v>
                </c:pt>
                <c:pt idx="16">
                  <c:v>36</c:v>
                </c:pt>
                <c:pt idx="17">
                  <c:v>35.700000000000003</c:v>
                </c:pt>
                <c:pt idx="18">
                  <c:v>36.4</c:v>
                </c:pt>
                <c:pt idx="19">
                  <c:v>41.4</c:v>
                </c:pt>
                <c:pt idx="20">
                  <c:v>39.299999999999997</c:v>
                </c:pt>
                <c:pt idx="21">
                  <c:v>38</c:v>
                </c:pt>
                <c:pt idx="22">
                  <c:v>39.4</c:v>
                </c:pt>
                <c:pt idx="23">
                  <c:v>36.1</c:v>
                </c:pt>
                <c:pt idx="24">
                  <c:v>37.1</c:v>
                </c:pt>
                <c:pt idx="25">
                  <c:v>34.6</c:v>
                </c:pt>
                <c:pt idx="26">
                  <c:v>35.5</c:v>
                </c:pt>
                <c:pt idx="27">
                  <c:v>38.6</c:v>
                </c:pt>
                <c:pt idx="28">
                  <c:v>38</c:v>
                </c:pt>
                <c:pt idx="29">
                  <c:v>39</c:v>
                </c:pt>
                <c:pt idx="30">
                  <c:v>39.5</c:v>
                </c:pt>
                <c:pt idx="31">
                  <c:v>38.1</c:v>
                </c:pt>
                <c:pt idx="32">
                  <c:v>38.9</c:v>
                </c:pt>
                <c:pt idx="33">
                  <c:v>41.5</c:v>
                </c:pt>
                <c:pt idx="34">
                  <c:v>42.3</c:v>
                </c:pt>
                <c:pt idx="35">
                  <c:v>43.6</c:v>
                </c:pt>
                <c:pt idx="36">
                  <c:v>45.1</c:v>
                </c:pt>
                <c:pt idx="37">
                  <c:v>47.9</c:v>
                </c:pt>
                <c:pt idx="38">
                  <c:v>47.7</c:v>
                </c:pt>
                <c:pt idx="39">
                  <c:v>47.6</c:v>
                </c:pt>
                <c:pt idx="40">
                  <c:v>48.1</c:v>
                </c:pt>
                <c:pt idx="41">
                  <c:v>49</c:v>
                </c:pt>
                <c:pt idx="42">
                  <c:v>48.8</c:v>
                </c:pt>
                <c:pt idx="43">
                  <c:v>50.2</c:v>
                </c:pt>
                <c:pt idx="44">
                  <c:v>53.5</c:v>
                </c:pt>
                <c:pt idx="45">
                  <c:v>62.3</c:v>
                </c:pt>
                <c:pt idx="46">
                  <c:v>69.5</c:v>
                </c:pt>
                <c:pt idx="47">
                  <c:v>71.3</c:v>
                </c:pt>
                <c:pt idx="48">
                  <c:v>63.3</c:v>
                </c:pt>
                <c:pt idx="49">
                  <c:v>68.400000000000006</c:v>
                </c:pt>
                <c:pt idx="50">
                  <c:v>67.2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01-4B35-9621-CE87711B2557}"/>
            </c:ext>
          </c:extLst>
        </c:ser>
        <c:ser>
          <c:idx val="1"/>
          <c:order val="1"/>
          <c:tx>
            <c:strRef>
              <c:f>'Bo Carne'!$A$7</c:f>
              <c:strCache>
                <c:ptCount val="1"/>
                <c:pt idx="0">
                  <c:v>Bovine Meat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multiLvlStrRef>
              <c:f>'Bo Carne'!$B$4:$AZ$5</c:f>
              <c:multiLvlStrCache>
                <c:ptCount val="51"/>
                <c:lvl>
                  <c:pt idx="0">
                    <c:v>1961</c:v>
                  </c:pt>
                  <c:pt idx="1">
                    <c:v>1962</c:v>
                  </c:pt>
                  <c:pt idx="2">
                    <c:v>1963</c:v>
                  </c:pt>
                  <c:pt idx="3">
                    <c:v>1964</c:v>
                  </c:pt>
                  <c:pt idx="4">
                    <c:v>1965</c:v>
                  </c:pt>
                  <c:pt idx="5">
                    <c:v>1966</c:v>
                  </c:pt>
                  <c:pt idx="6">
                    <c:v>1967</c:v>
                  </c:pt>
                  <c:pt idx="7">
                    <c:v>1968</c:v>
                  </c:pt>
                  <c:pt idx="8">
                    <c:v>1969</c:v>
                  </c:pt>
                  <c:pt idx="9">
                    <c:v>1970</c:v>
                  </c:pt>
                  <c:pt idx="10">
                    <c:v>1971</c:v>
                  </c:pt>
                  <c:pt idx="11">
                    <c:v>1972</c:v>
                  </c:pt>
                  <c:pt idx="12">
                    <c:v>1973</c:v>
                  </c:pt>
                  <c:pt idx="13">
                    <c:v>1974</c:v>
                  </c:pt>
                  <c:pt idx="14">
                    <c:v>1975</c:v>
                  </c:pt>
                  <c:pt idx="15">
                    <c:v>1976</c:v>
                  </c:pt>
                  <c:pt idx="16">
                    <c:v>1977</c:v>
                  </c:pt>
                  <c:pt idx="17">
                    <c:v>1978</c:v>
                  </c:pt>
                  <c:pt idx="18">
                    <c:v>1979</c:v>
                  </c:pt>
                  <c:pt idx="19">
                    <c:v>1980</c:v>
                  </c:pt>
                  <c:pt idx="20">
                    <c:v>1981</c:v>
                  </c:pt>
                  <c:pt idx="21">
                    <c:v>1982</c:v>
                  </c:pt>
                  <c:pt idx="22">
                    <c:v>1983</c:v>
                  </c:pt>
                  <c:pt idx="23">
                    <c:v>1984</c:v>
                  </c:pt>
                  <c:pt idx="24">
                    <c:v>1985</c:v>
                  </c:pt>
                  <c:pt idx="25">
                    <c:v>1986</c:v>
                  </c:pt>
                  <c:pt idx="26">
                    <c:v>1987</c:v>
                  </c:pt>
                  <c:pt idx="27">
                    <c:v>1988</c:v>
                  </c:pt>
                  <c:pt idx="28">
                    <c:v>1989</c:v>
                  </c:pt>
                  <c:pt idx="29">
                    <c:v>1990</c:v>
                  </c:pt>
                  <c:pt idx="30">
                    <c:v>1991</c:v>
                  </c:pt>
                  <c:pt idx="31">
                    <c:v>1992</c:v>
                  </c:pt>
                  <c:pt idx="32">
                    <c:v>1993</c:v>
                  </c:pt>
                  <c:pt idx="33">
                    <c:v>1994</c:v>
                  </c:pt>
                  <c:pt idx="34">
                    <c:v>1995</c:v>
                  </c:pt>
                  <c:pt idx="35">
                    <c:v>1996</c:v>
                  </c:pt>
                  <c:pt idx="36">
                    <c:v>1997</c:v>
                  </c:pt>
                  <c:pt idx="37">
                    <c:v>1998</c:v>
                  </c:pt>
                  <c:pt idx="38">
                    <c:v>1999</c:v>
                  </c:pt>
                  <c:pt idx="39">
                    <c:v>2000</c:v>
                  </c:pt>
                  <c:pt idx="40">
                    <c:v>2001</c:v>
                  </c:pt>
                  <c:pt idx="41">
                    <c:v>2002</c:v>
                  </c:pt>
                  <c:pt idx="42">
                    <c:v>2003</c:v>
                  </c:pt>
                  <c:pt idx="43">
                    <c:v>2004</c:v>
                  </c:pt>
                  <c:pt idx="44">
                    <c:v>2005</c:v>
                  </c:pt>
                  <c:pt idx="45">
                    <c:v>2006</c:v>
                  </c:pt>
                  <c:pt idx="46">
                    <c:v>2007</c:v>
                  </c:pt>
                  <c:pt idx="47">
                    <c:v>2008</c:v>
                  </c:pt>
                  <c:pt idx="48">
                    <c:v>2009</c:v>
                  </c:pt>
                  <c:pt idx="49">
                    <c:v>2010</c:v>
                  </c:pt>
                  <c:pt idx="50">
                    <c:v>2011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'Bo Carne'!$B$7:$AZ$7</c:f>
              <c:numCache>
                <c:formatCode>General</c:formatCode>
                <c:ptCount val="51"/>
                <c:pt idx="0">
                  <c:v>11.1</c:v>
                </c:pt>
                <c:pt idx="1">
                  <c:v>11.7</c:v>
                </c:pt>
                <c:pt idx="2">
                  <c:v>11.4</c:v>
                </c:pt>
                <c:pt idx="3">
                  <c:v>11.1</c:v>
                </c:pt>
                <c:pt idx="4">
                  <c:v>11.2</c:v>
                </c:pt>
                <c:pt idx="5">
                  <c:v>11.4</c:v>
                </c:pt>
                <c:pt idx="6">
                  <c:v>11.5</c:v>
                </c:pt>
                <c:pt idx="7">
                  <c:v>11.8</c:v>
                </c:pt>
                <c:pt idx="8">
                  <c:v>12</c:v>
                </c:pt>
                <c:pt idx="9">
                  <c:v>12.7</c:v>
                </c:pt>
                <c:pt idx="10">
                  <c:v>10.9</c:v>
                </c:pt>
                <c:pt idx="11">
                  <c:v>12.8</c:v>
                </c:pt>
                <c:pt idx="12">
                  <c:v>13.2</c:v>
                </c:pt>
                <c:pt idx="13">
                  <c:v>13.7</c:v>
                </c:pt>
                <c:pt idx="14">
                  <c:v>13.7</c:v>
                </c:pt>
                <c:pt idx="15">
                  <c:v>14.4</c:v>
                </c:pt>
                <c:pt idx="16">
                  <c:v>15</c:v>
                </c:pt>
                <c:pt idx="17">
                  <c:v>14.9</c:v>
                </c:pt>
                <c:pt idx="18">
                  <c:v>15.9</c:v>
                </c:pt>
                <c:pt idx="19">
                  <c:v>20.8</c:v>
                </c:pt>
                <c:pt idx="20">
                  <c:v>19.2</c:v>
                </c:pt>
                <c:pt idx="21">
                  <c:v>18.8</c:v>
                </c:pt>
                <c:pt idx="22">
                  <c:v>19.100000000000001</c:v>
                </c:pt>
                <c:pt idx="23">
                  <c:v>19.7</c:v>
                </c:pt>
                <c:pt idx="24">
                  <c:v>20.8</c:v>
                </c:pt>
                <c:pt idx="25">
                  <c:v>18.600000000000001</c:v>
                </c:pt>
                <c:pt idx="26">
                  <c:v>19.2</c:v>
                </c:pt>
                <c:pt idx="27">
                  <c:v>20.2</c:v>
                </c:pt>
                <c:pt idx="28">
                  <c:v>20.3</c:v>
                </c:pt>
                <c:pt idx="29">
                  <c:v>19.3</c:v>
                </c:pt>
                <c:pt idx="30">
                  <c:v>19</c:v>
                </c:pt>
                <c:pt idx="31">
                  <c:v>17.7</c:v>
                </c:pt>
                <c:pt idx="32">
                  <c:v>17.899999999999999</c:v>
                </c:pt>
                <c:pt idx="33">
                  <c:v>18.100000000000001</c:v>
                </c:pt>
                <c:pt idx="34">
                  <c:v>18.2</c:v>
                </c:pt>
                <c:pt idx="35">
                  <c:v>18.399999999999999</c:v>
                </c:pt>
                <c:pt idx="36">
                  <c:v>18.600000000000001</c:v>
                </c:pt>
                <c:pt idx="37">
                  <c:v>19</c:v>
                </c:pt>
                <c:pt idx="38">
                  <c:v>18.8</c:v>
                </c:pt>
                <c:pt idx="39">
                  <c:v>19</c:v>
                </c:pt>
                <c:pt idx="40">
                  <c:v>18.600000000000001</c:v>
                </c:pt>
                <c:pt idx="41">
                  <c:v>18.600000000000001</c:v>
                </c:pt>
                <c:pt idx="42">
                  <c:v>18.7</c:v>
                </c:pt>
                <c:pt idx="43">
                  <c:v>18.7</c:v>
                </c:pt>
                <c:pt idx="44">
                  <c:v>18.7</c:v>
                </c:pt>
                <c:pt idx="45">
                  <c:v>20.9</c:v>
                </c:pt>
                <c:pt idx="46">
                  <c:v>25.1</c:v>
                </c:pt>
                <c:pt idx="47">
                  <c:v>25.2</c:v>
                </c:pt>
                <c:pt idx="48">
                  <c:v>20.3</c:v>
                </c:pt>
                <c:pt idx="49">
                  <c:v>19.899999999999999</c:v>
                </c:pt>
                <c:pt idx="50">
                  <c:v>19.8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01-4B35-9621-CE87711B2557}"/>
            </c:ext>
          </c:extLst>
        </c:ser>
        <c:ser>
          <c:idx val="2"/>
          <c:order val="2"/>
          <c:tx>
            <c:strRef>
              <c:f>'Bo Carne'!$A$8</c:f>
              <c:strCache>
                <c:ptCount val="1"/>
                <c:pt idx="0">
                  <c:v>Poultry Meat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multiLvlStrRef>
              <c:f>'Bo Carne'!$B$4:$AZ$5</c:f>
              <c:multiLvlStrCache>
                <c:ptCount val="51"/>
                <c:lvl>
                  <c:pt idx="0">
                    <c:v>1961</c:v>
                  </c:pt>
                  <c:pt idx="1">
                    <c:v>1962</c:v>
                  </c:pt>
                  <c:pt idx="2">
                    <c:v>1963</c:v>
                  </c:pt>
                  <c:pt idx="3">
                    <c:v>1964</c:v>
                  </c:pt>
                  <c:pt idx="4">
                    <c:v>1965</c:v>
                  </c:pt>
                  <c:pt idx="5">
                    <c:v>1966</c:v>
                  </c:pt>
                  <c:pt idx="6">
                    <c:v>1967</c:v>
                  </c:pt>
                  <c:pt idx="7">
                    <c:v>1968</c:v>
                  </c:pt>
                  <c:pt idx="8">
                    <c:v>1969</c:v>
                  </c:pt>
                  <c:pt idx="9">
                    <c:v>1970</c:v>
                  </c:pt>
                  <c:pt idx="10">
                    <c:v>1971</c:v>
                  </c:pt>
                  <c:pt idx="11">
                    <c:v>1972</c:v>
                  </c:pt>
                  <c:pt idx="12">
                    <c:v>1973</c:v>
                  </c:pt>
                  <c:pt idx="13">
                    <c:v>1974</c:v>
                  </c:pt>
                  <c:pt idx="14">
                    <c:v>1975</c:v>
                  </c:pt>
                  <c:pt idx="15">
                    <c:v>1976</c:v>
                  </c:pt>
                  <c:pt idx="16">
                    <c:v>1977</c:v>
                  </c:pt>
                  <c:pt idx="17">
                    <c:v>1978</c:v>
                  </c:pt>
                  <c:pt idx="18">
                    <c:v>1979</c:v>
                  </c:pt>
                  <c:pt idx="19">
                    <c:v>1980</c:v>
                  </c:pt>
                  <c:pt idx="20">
                    <c:v>1981</c:v>
                  </c:pt>
                  <c:pt idx="21">
                    <c:v>1982</c:v>
                  </c:pt>
                  <c:pt idx="22">
                    <c:v>1983</c:v>
                  </c:pt>
                  <c:pt idx="23">
                    <c:v>1984</c:v>
                  </c:pt>
                  <c:pt idx="24">
                    <c:v>1985</c:v>
                  </c:pt>
                  <c:pt idx="25">
                    <c:v>1986</c:v>
                  </c:pt>
                  <c:pt idx="26">
                    <c:v>1987</c:v>
                  </c:pt>
                  <c:pt idx="27">
                    <c:v>1988</c:v>
                  </c:pt>
                  <c:pt idx="28">
                    <c:v>1989</c:v>
                  </c:pt>
                  <c:pt idx="29">
                    <c:v>1990</c:v>
                  </c:pt>
                  <c:pt idx="30">
                    <c:v>1991</c:v>
                  </c:pt>
                  <c:pt idx="31">
                    <c:v>1992</c:v>
                  </c:pt>
                  <c:pt idx="32">
                    <c:v>1993</c:v>
                  </c:pt>
                  <c:pt idx="33">
                    <c:v>1994</c:v>
                  </c:pt>
                  <c:pt idx="34">
                    <c:v>1995</c:v>
                  </c:pt>
                  <c:pt idx="35">
                    <c:v>1996</c:v>
                  </c:pt>
                  <c:pt idx="36">
                    <c:v>1997</c:v>
                  </c:pt>
                  <c:pt idx="37">
                    <c:v>1998</c:v>
                  </c:pt>
                  <c:pt idx="38">
                    <c:v>1999</c:v>
                  </c:pt>
                  <c:pt idx="39">
                    <c:v>2000</c:v>
                  </c:pt>
                  <c:pt idx="40">
                    <c:v>2001</c:v>
                  </c:pt>
                  <c:pt idx="41">
                    <c:v>2002</c:v>
                  </c:pt>
                  <c:pt idx="42">
                    <c:v>2003</c:v>
                  </c:pt>
                  <c:pt idx="43">
                    <c:v>2004</c:v>
                  </c:pt>
                  <c:pt idx="44">
                    <c:v>2005</c:v>
                  </c:pt>
                  <c:pt idx="45">
                    <c:v>2006</c:v>
                  </c:pt>
                  <c:pt idx="46">
                    <c:v>2007</c:v>
                  </c:pt>
                  <c:pt idx="47">
                    <c:v>2008</c:v>
                  </c:pt>
                  <c:pt idx="48">
                    <c:v>2009</c:v>
                  </c:pt>
                  <c:pt idx="49">
                    <c:v>2010</c:v>
                  </c:pt>
                  <c:pt idx="50">
                    <c:v>2011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'Bo Carne'!$B$8:$AZ$8</c:f>
              <c:numCache>
                <c:formatCode>General</c:formatCode>
                <c:ptCount val="51"/>
                <c:pt idx="0">
                  <c:v>2</c:v>
                </c:pt>
                <c:pt idx="1">
                  <c:v>2</c:v>
                </c:pt>
                <c:pt idx="2">
                  <c:v>2.1</c:v>
                </c:pt>
                <c:pt idx="3">
                  <c:v>2</c:v>
                </c:pt>
                <c:pt idx="4">
                  <c:v>2.1</c:v>
                </c:pt>
                <c:pt idx="5">
                  <c:v>2.7</c:v>
                </c:pt>
                <c:pt idx="6">
                  <c:v>2.9</c:v>
                </c:pt>
                <c:pt idx="7">
                  <c:v>3.1</c:v>
                </c:pt>
                <c:pt idx="8">
                  <c:v>3.3</c:v>
                </c:pt>
                <c:pt idx="9">
                  <c:v>3.7</c:v>
                </c:pt>
                <c:pt idx="10">
                  <c:v>4.2</c:v>
                </c:pt>
                <c:pt idx="11">
                  <c:v>4.4000000000000004</c:v>
                </c:pt>
                <c:pt idx="12">
                  <c:v>4.5</c:v>
                </c:pt>
                <c:pt idx="13">
                  <c:v>4.4000000000000004</c:v>
                </c:pt>
                <c:pt idx="14">
                  <c:v>5.9</c:v>
                </c:pt>
                <c:pt idx="15">
                  <c:v>6.1</c:v>
                </c:pt>
                <c:pt idx="16">
                  <c:v>6.7</c:v>
                </c:pt>
                <c:pt idx="17">
                  <c:v>6.1</c:v>
                </c:pt>
                <c:pt idx="18">
                  <c:v>5.7</c:v>
                </c:pt>
                <c:pt idx="19">
                  <c:v>5.6</c:v>
                </c:pt>
                <c:pt idx="20">
                  <c:v>5.3</c:v>
                </c:pt>
                <c:pt idx="21">
                  <c:v>4.2</c:v>
                </c:pt>
                <c:pt idx="22">
                  <c:v>4</c:v>
                </c:pt>
                <c:pt idx="23">
                  <c:v>3.8</c:v>
                </c:pt>
                <c:pt idx="24">
                  <c:v>3.5</c:v>
                </c:pt>
                <c:pt idx="25">
                  <c:v>3.3</c:v>
                </c:pt>
                <c:pt idx="26">
                  <c:v>3.3</c:v>
                </c:pt>
                <c:pt idx="27">
                  <c:v>4.7</c:v>
                </c:pt>
                <c:pt idx="28">
                  <c:v>5.3</c:v>
                </c:pt>
                <c:pt idx="29">
                  <c:v>6.3</c:v>
                </c:pt>
                <c:pt idx="30">
                  <c:v>7.5</c:v>
                </c:pt>
                <c:pt idx="31">
                  <c:v>7.6</c:v>
                </c:pt>
                <c:pt idx="32">
                  <c:v>9.8000000000000007</c:v>
                </c:pt>
                <c:pt idx="33">
                  <c:v>11.8</c:v>
                </c:pt>
                <c:pt idx="34">
                  <c:v>12.4</c:v>
                </c:pt>
                <c:pt idx="35">
                  <c:v>13.2</c:v>
                </c:pt>
                <c:pt idx="36">
                  <c:v>14.3</c:v>
                </c:pt>
                <c:pt idx="37">
                  <c:v>16.3</c:v>
                </c:pt>
                <c:pt idx="38">
                  <c:v>16.600000000000001</c:v>
                </c:pt>
                <c:pt idx="39">
                  <c:v>16</c:v>
                </c:pt>
                <c:pt idx="40">
                  <c:v>14.9</c:v>
                </c:pt>
                <c:pt idx="41">
                  <c:v>15.4</c:v>
                </c:pt>
                <c:pt idx="42">
                  <c:v>15.1</c:v>
                </c:pt>
                <c:pt idx="43">
                  <c:v>16.2</c:v>
                </c:pt>
                <c:pt idx="44">
                  <c:v>19.8</c:v>
                </c:pt>
                <c:pt idx="45">
                  <c:v>26.4</c:v>
                </c:pt>
                <c:pt idx="46">
                  <c:v>29.4</c:v>
                </c:pt>
                <c:pt idx="47">
                  <c:v>30.9</c:v>
                </c:pt>
                <c:pt idx="48">
                  <c:v>32.4</c:v>
                </c:pt>
                <c:pt idx="49">
                  <c:v>37.700000000000003</c:v>
                </c:pt>
                <c:pt idx="50">
                  <c:v>36.5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01-4B35-9621-CE87711B2557}"/>
            </c:ext>
          </c:extLst>
        </c:ser>
        <c:ser>
          <c:idx val="3"/>
          <c:order val="3"/>
          <c:tx>
            <c:strRef>
              <c:f>'Bo Carne'!$A$9</c:f>
              <c:strCache>
                <c:ptCount val="1"/>
                <c:pt idx="0">
                  <c:v>Pigmeat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multiLvlStrRef>
              <c:f>'Bo Carne'!$B$4:$AZ$5</c:f>
              <c:multiLvlStrCache>
                <c:ptCount val="51"/>
                <c:lvl>
                  <c:pt idx="0">
                    <c:v>1961</c:v>
                  </c:pt>
                  <c:pt idx="1">
                    <c:v>1962</c:v>
                  </c:pt>
                  <c:pt idx="2">
                    <c:v>1963</c:v>
                  </c:pt>
                  <c:pt idx="3">
                    <c:v>1964</c:v>
                  </c:pt>
                  <c:pt idx="4">
                    <c:v>1965</c:v>
                  </c:pt>
                  <c:pt idx="5">
                    <c:v>1966</c:v>
                  </c:pt>
                  <c:pt idx="6">
                    <c:v>1967</c:v>
                  </c:pt>
                  <c:pt idx="7">
                    <c:v>1968</c:v>
                  </c:pt>
                  <c:pt idx="8">
                    <c:v>1969</c:v>
                  </c:pt>
                  <c:pt idx="9">
                    <c:v>1970</c:v>
                  </c:pt>
                  <c:pt idx="10">
                    <c:v>1971</c:v>
                  </c:pt>
                  <c:pt idx="11">
                    <c:v>1972</c:v>
                  </c:pt>
                  <c:pt idx="12">
                    <c:v>1973</c:v>
                  </c:pt>
                  <c:pt idx="13">
                    <c:v>1974</c:v>
                  </c:pt>
                  <c:pt idx="14">
                    <c:v>1975</c:v>
                  </c:pt>
                  <c:pt idx="15">
                    <c:v>1976</c:v>
                  </c:pt>
                  <c:pt idx="16">
                    <c:v>1977</c:v>
                  </c:pt>
                  <c:pt idx="17">
                    <c:v>1978</c:v>
                  </c:pt>
                  <c:pt idx="18">
                    <c:v>1979</c:v>
                  </c:pt>
                  <c:pt idx="19">
                    <c:v>1980</c:v>
                  </c:pt>
                  <c:pt idx="20">
                    <c:v>1981</c:v>
                  </c:pt>
                  <c:pt idx="21">
                    <c:v>1982</c:v>
                  </c:pt>
                  <c:pt idx="22">
                    <c:v>1983</c:v>
                  </c:pt>
                  <c:pt idx="23">
                    <c:v>1984</c:v>
                  </c:pt>
                  <c:pt idx="24">
                    <c:v>1985</c:v>
                  </c:pt>
                  <c:pt idx="25">
                    <c:v>1986</c:v>
                  </c:pt>
                  <c:pt idx="26">
                    <c:v>1987</c:v>
                  </c:pt>
                  <c:pt idx="27">
                    <c:v>1988</c:v>
                  </c:pt>
                  <c:pt idx="28">
                    <c:v>1989</c:v>
                  </c:pt>
                  <c:pt idx="29">
                    <c:v>1990</c:v>
                  </c:pt>
                  <c:pt idx="30">
                    <c:v>1991</c:v>
                  </c:pt>
                  <c:pt idx="31">
                    <c:v>1992</c:v>
                  </c:pt>
                  <c:pt idx="32">
                    <c:v>1993</c:v>
                  </c:pt>
                  <c:pt idx="33">
                    <c:v>1994</c:v>
                  </c:pt>
                  <c:pt idx="34">
                    <c:v>1995</c:v>
                  </c:pt>
                  <c:pt idx="35">
                    <c:v>1996</c:v>
                  </c:pt>
                  <c:pt idx="36">
                    <c:v>1997</c:v>
                  </c:pt>
                  <c:pt idx="37">
                    <c:v>1998</c:v>
                  </c:pt>
                  <c:pt idx="38">
                    <c:v>1999</c:v>
                  </c:pt>
                  <c:pt idx="39">
                    <c:v>2000</c:v>
                  </c:pt>
                  <c:pt idx="40">
                    <c:v>2001</c:v>
                  </c:pt>
                  <c:pt idx="41">
                    <c:v>2002</c:v>
                  </c:pt>
                  <c:pt idx="42">
                    <c:v>2003</c:v>
                  </c:pt>
                  <c:pt idx="43">
                    <c:v>2004</c:v>
                  </c:pt>
                  <c:pt idx="44">
                    <c:v>2005</c:v>
                  </c:pt>
                  <c:pt idx="45">
                    <c:v>2006</c:v>
                  </c:pt>
                  <c:pt idx="46">
                    <c:v>2007</c:v>
                  </c:pt>
                  <c:pt idx="47">
                    <c:v>2008</c:v>
                  </c:pt>
                  <c:pt idx="48">
                    <c:v>2009</c:v>
                  </c:pt>
                  <c:pt idx="49">
                    <c:v>2010</c:v>
                  </c:pt>
                  <c:pt idx="50">
                    <c:v>2011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'Bo Carne'!$B$9:$AZ$9</c:f>
              <c:numCache>
                <c:formatCode>General</c:formatCode>
                <c:ptCount val="51"/>
                <c:pt idx="0">
                  <c:v>5.4</c:v>
                </c:pt>
                <c:pt idx="1">
                  <c:v>5.4</c:v>
                </c:pt>
                <c:pt idx="2">
                  <c:v>5.4</c:v>
                </c:pt>
                <c:pt idx="3">
                  <c:v>5.4</c:v>
                </c:pt>
                <c:pt idx="4">
                  <c:v>5.6</c:v>
                </c:pt>
                <c:pt idx="5">
                  <c:v>5.6</c:v>
                </c:pt>
                <c:pt idx="6">
                  <c:v>5.5</c:v>
                </c:pt>
                <c:pt idx="7">
                  <c:v>5.8</c:v>
                </c:pt>
                <c:pt idx="8">
                  <c:v>6.1</c:v>
                </c:pt>
                <c:pt idx="9">
                  <c:v>6.5</c:v>
                </c:pt>
                <c:pt idx="10">
                  <c:v>6.7</c:v>
                </c:pt>
                <c:pt idx="11">
                  <c:v>6.8</c:v>
                </c:pt>
                <c:pt idx="12">
                  <c:v>7</c:v>
                </c:pt>
                <c:pt idx="13">
                  <c:v>7.2</c:v>
                </c:pt>
                <c:pt idx="14">
                  <c:v>7.4</c:v>
                </c:pt>
                <c:pt idx="15">
                  <c:v>7.6</c:v>
                </c:pt>
                <c:pt idx="16">
                  <c:v>7.9</c:v>
                </c:pt>
                <c:pt idx="17">
                  <c:v>8</c:v>
                </c:pt>
                <c:pt idx="18">
                  <c:v>8.2000000000000011</c:v>
                </c:pt>
                <c:pt idx="19">
                  <c:v>8.9</c:v>
                </c:pt>
                <c:pt idx="20">
                  <c:v>9</c:v>
                </c:pt>
                <c:pt idx="21">
                  <c:v>9.1</c:v>
                </c:pt>
                <c:pt idx="22">
                  <c:v>10.8</c:v>
                </c:pt>
                <c:pt idx="23">
                  <c:v>9</c:v>
                </c:pt>
                <c:pt idx="24">
                  <c:v>9.1</c:v>
                </c:pt>
                <c:pt idx="25">
                  <c:v>8.7000000000000011</c:v>
                </c:pt>
                <c:pt idx="26">
                  <c:v>9.1</c:v>
                </c:pt>
                <c:pt idx="27">
                  <c:v>9.4</c:v>
                </c:pt>
                <c:pt idx="28">
                  <c:v>8.2000000000000011</c:v>
                </c:pt>
                <c:pt idx="29">
                  <c:v>9.6</c:v>
                </c:pt>
                <c:pt idx="30">
                  <c:v>9.6</c:v>
                </c:pt>
                <c:pt idx="31">
                  <c:v>9.5</c:v>
                </c:pt>
                <c:pt idx="32">
                  <c:v>8</c:v>
                </c:pt>
                <c:pt idx="33">
                  <c:v>8.1</c:v>
                </c:pt>
                <c:pt idx="34">
                  <c:v>8.2000000000000011</c:v>
                </c:pt>
                <c:pt idx="35">
                  <c:v>8.5</c:v>
                </c:pt>
                <c:pt idx="36">
                  <c:v>8.6</c:v>
                </c:pt>
                <c:pt idx="37">
                  <c:v>8.9</c:v>
                </c:pt>
                <c:pt idx="38">
                  <c:v>8.9</c:v>
                </c:pt>
                <c:pt idx="39">
                  <c:v>9</c:v>
                </c:pt>
                <c:pt idx="40">
                  <c:v>11.2</c:v>
                </c:pt>
                <c:pt idx="41">
                  <c:v>11.4</c:v>
                </c:pt>
                <c:pt idx="42">
                  <c:v>11.6</c:v>
                </c:pt>
                <c:pt idx="43">
                  <c:v>11.7</c:v>
                </c:pt>
                <c:pt idx="44">
                  <c:v>11.6</c:v>
                </c:pt>
                <c:pt idx="45">
                  <c:v>11.6</c:v>
                </c:pt>
                <c:pt idx="46">
                  <c:v>11.6</c:v>
                </c:pt>
                <c:pt idx="47">
                  <c:v>11.7</c:v>
                </c:pt>
                <c:pt idx="48">
                  <c:v>8.1</c:v>
                </c:pt>
                <c:pt idx="49">
                  <c:v>8.3000000000000007</c:v>
                </c:pt>
                <c:pt idx="50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01-4B35-9621-CE87711B2557}"/>
            </c:ext>
          </c:extLst>
        </c:ser>
        <c:ser>
          <c:idx val="4"/>
          <c:order val="4"/>
          <c:tx>
            <c:strRef>
              <c:f>'Bo Carne'!$A$10</c:f>
              <c:strCache>
                <c:ptCount val="1"/>
                <c:pt idx="0">
                  <c:v>Meat, Other</c:v>
                </c:pt>
              </c:strCache>
            </c:strRef>
          </c:tx>
          <c:spPr>
            <a:ln w="47625"/>
          </c:spPr>
          <c:marker>
            <c:symbol val="none"/>
          </c:marker>
          <c:cat>
            <c:multiLvlStrRef>
              <c:f>'Bo Carne'!$B$4:$AZ$5</c:f>
              <c:multiLvlStrCache>
                <c:ptCount val="51"/>
                <c:lvl>
                  <c:pt idx="0">
                    <c:v>1961</c:v>
                  </c:pt>
                  <c:pt idx="1">
                    <c:v>1962</c:v>
                  </c:pt>
                  <c:pt idx="2">
                    <c:v>1963</c:v>
                  </c:pt>
                  <c:pt idx="3">
                    <c:v>1964</c:v>
                  </c:pt>
                  <c:pt idx="4">
                    <c:v>1965</c:v>
                  </c:pt>
                  <c:pt idx="5">
                    <c:v>1966</c:v>
                  </c:pt>
                  <c:pt idx="6">
                    <c:v>1967</c:v>
                  </c:pt>
                  <c:pt idx="7">
                    <c:v>1968</c:v>
                  </c:pt>
                  <c:pt idx="8">
                    <c:v>1969</c:v>
                  </c:pt>
                  <c:pt idx="9">
                    <c:v>1970</c:v>
                  </c:pt>
                  <c:pt idx="10">
                    <c:v>1971</c:v>
                  </c:pt>
                  <c:pt idx="11">
                    <c:v>1972</c:v>
                  </c:pt>
                  <c:pt idx="12">
                    <c:v>1973</c:v>
                  </c:pt>
                  <c:pt idx="13">
                    <c:v>1974</c:v>
                  </c:pt>
                  <c:pt idx="14">
                    <c:v>1975</c:v>
                  </c:pt>
                  <c:pt idx="15">
                    <c:v>1976</c:v>
                  </c:pt>
                  <c:pt idx="16">
                    <c:v>1977</c:v>
                  </c:pt>
                  <c:pt idx="17">
                    <c:v>1978</c:v>
                  </c:pt>
                  <c:pt idx="18">
                    <c:v>1979</c:v>
                  </c:pt>
                  <c:pt idx="19">
                    <c:v>1980</c:v>
                  </c:pt>
                  <c:pt idx="20">
                    <c:v>1981</c:v>
                  </c:pt>
                  <c:pt idx="21">
                    <c:v>1982</c:v>
                  </c:pt>
                  <c:pt idx="22">
                    <c:v>1983</c:v>
                  </c:pt>
                  <c:pt idx="23">
                    <c:v>1984</c:v>
                  </c:pt>
                  <c:pt idx="24">
                    <c:v>1985</c:v>
                  </c:pt>
                  <c:pt idx="25">
                    <c:v>1986</c:v>
                  </c:pt>
                  <c:pt idx="26">
                    <c:v>1987</c:v>
                  </c:pt>
                  <c:pt idx="27">
                    <c:v>1988</c:v>
                  </c:pt>
                  <c:pt idx="28">
                    <c:v>1989</c:v>
                  </c:pt>
                  <c:pt idx="29">
                    <c:v>1990</c:v>
                  </c:pt>
                  <c:pt idx="30">
                    <c:v>1991</c:v>
                  </c:pt>
                  <c:pt idx="31">
                    <c:v>1992</c:v>
                  </c:pt>
                  <c:pt idx="32">
                    <c:v>1993</c:v>
                  </c:pt>
                  <c:pt idx="33">
                    <c:v>1994</c:v>
                  </c:pt>
                  <c:pt idx="34">
                    <c:v>1995</c:v>
                  </c:pt>
                  <c:pt idx="35">
                    <c:v>1996</c:v>
                  </c:pt>
                  <c:pt idx="36">
                    <c:v>1997</c:v>
                  </c:pt>
                  <c:pt idx="37">
                    <c:v>1998</c:v>
                  </c:pt>
                  <c:pt idx="38">
                    <c:v>1999</c:v>
                  </c:pt>
                  <c:pt idx="39">
                    <c:v>2000</c:v>
                  </c:pt>
                  <c:pt idx="40">
                    <c:v>2001</c:v>
                  </c:pt>
                  <c:pt idx="41">
                    <c:v>2002</c:v>
                  </c:pt>
                  <c:pt idx="42">
                    <c:v>2003</c:v>
                  </c:pt>
                  <c:pt idx="43">
                    <c:v>2004</c:v>
                  </c:pt>
                  <c:pt idx="44">
                    <c:v>2005</c:v>
                  </c:pt>
                  <c:pt idx="45">
                    <c:v>2006</c:v>
                  </c:pt>
                  <c:pt idx="46">
                    <c:v>2007</c:v>
                  </c:pt>
                  <c:pt idx="47">
                    <c:v>2008</c:v>
                  </c:pt>
                  <c:pt idx="48">
                    <c:v>2009</c:v>
                  </c:pt>
                  <c:pt idx="49">
                    <c:v>2010</c:v>
                  </c:pt>
                  <c:pt idx="50">
                    <c:v>2011</c:v>
                  </c:pt>
                </c:lvl>
                <c:lvl>
                  <c:pt idx="0">
                    <c:v>Año</c:v>
                  </c:pt>
                </c:lvl>
              </c:multiLvlStrCache>
            </c:multiLvlStrRef>
          </c:cat>
          <c:val>
            <c:numRef>
              <c:f>'Bo Carne'!$B$10:$AZ$10</c:f>
              <c:numCache>
                <c:formatCode>General</c:formatCode>
                <c:ptCount val="51"/>
                <c:pt idx="0">
                  <c:v>2</c:v>
                </c:pt>
                <c:pt idx="1">
                  <c:v>2.1</c:v>
                </c:pt>
                <c:pt idx="2">
                  <c:v>2.1</c:v>
                </c:pt>
                <c:pt idx="3">
                  <c:v>2</c:v>
                </c:pt>
                <c:pt idx="4">
                  <c:v>1.9</c:v>
                </c:pt>
                <c:pt idx="5">
                  <c:v>1.9</c:v>
                </c:pt>
                <c:pt idx="6">
                  <c:v>1.8</c:v>
                </c:pt>
                <c:pt idx="7">
                  <c:v>1.8</c:v>
                </c:pt>
                <c:pt idx="8">
                  <c:v>1.7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1.6</c:v>
                </c:pt>
                <c:pt idx="13">
                  <c:v>1.6</c:v>
                </c:pt>
                <c:pt idx="14">
                  <c:v>1.6</c:v>
                </c:pt>
                <c:pt idx="15">
                  <c:v>1.6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1.4</c:v>
                </c:pt>
                <c:pt idx="20">
                  <c:v>1.4</c:v>
                </c:pt>
                <c:pt idx="21">
                  <c:v>1.3</c:v>
                </c:pt>
                <c:pt idx="22">
                  <c:v>1.4</c:v>
                </c:pt>
                <c:pt idx="23">
                  <c:v>1.1000000000000001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1.1000000000000001</c:v>
                </c:pt>
                <c:pt idx="27">
                  <c:v>1.1000000000000001</c:v>
                </c:pt>
                <c:pt idx="28">
                  <c:v>1.1000000000000001</c:v>
                </c:pt>
                <c:pt idx="29">
                  <c:v>1.1000000000000001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0.9</c:v>
                </c:pt>
                <c:pt idx="38">
                  <c:v>1</c:v>
                </c:pt>
                <c:pt idx="39">
                  <c:v>1</c:v>
                </c:pt>
                <c:pt idx="40">
                  <c:v>0.9</c:v>
                </c:pt>
                <c:pt idx="41">
                  <c:v>0.9</c:v>
                </c:pt>
                <c:pt idx="42">
                  <c:v>0.9</c:v>
                </c:pt>
                <c:pt idx="43">
                  <c:v>0.9</c:v>
                </c:pt>
                <c:pt idx="44">
                  <c:v>0.9</c:v>
                </c:pt>
                <c:pt idx="45">
                  <c:v>0.9</c:v>
                </c:pt>
                <c:pt idx="46">
                  <c:v>0.9</c:v>
                </c:pt>
                <c:pt idx="47">
                  <c:v>0.9</c:v>
                </c:pt>
                <c:pt idx="48">
                  <c:v>0.8</c:v>
                </c:pt>
                <c:pt idx="49">
                  <c:v>0.8</c:v>
                </c:pt>
                <c:pt idx="50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01-4B35-9621-CE87711B2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449672"/>
        <c:axId val="618304072"/>
      </c:lineChart>
      <c:catAx>
        <c:axId val="34944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BO"/>
          </a:p>
        </c:txPr>
        <c:crossAx val="618304072"/>
        <c:crosses val="autoZero"/>
        <c:auto val="1"/>
        <c:lblAlgn val="ctr"/>
        <c:lblOffset val="100"/>
        <c:noMultiLvlLbl val="0"/>
      </c:catAx>
      <c:valAx>
        <c:axId val="6183040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s-BO" sz="1400"/>
                  <a:t>kg/per capita/año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s-BO"/>
          </a:p>
        </c:txPr>
        <c:crossAx val="3494496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i="1"/>
          </a:pPr>
          <a:endParaRPr lang="es-BO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Hoja1!$A$2:$A$3</c:f>
              <c:strCache>
                <c:ptCount val="2"/>
                <c:pt idx="0">
                  <c:v>Autoconsumo</c:v>
                </c:pt>
                <c:pt idx="1">
                  <c:v>Venta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C-403E-A86C-FE0FC0875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Hoja1!$A$2:$A$3</c:f>
              <c:strCache>
                <c:ptCount val="2"/>
                <c:pt idx="0">
                  <c:v>Autoconsumo</c:v>
                </c:pt>
                <c:pt idx="1">
                  <c:v>Venta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8-4D1E-97CD-F185820C6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Hoja1!$A$2:$A$3</c:f>
              <c:strCache>
                <c:ptCount val="2"/>
                <c:pt idx="0">
                  <c:v>Autoconsumo</c:v>
                </c:pt>
                <c:pt idx="1">
                  <c:v>Venta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C1-4A0A-A967-B2B53D44F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4AED8-D00C-430D-8856-9546E97CDDC3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1481B-A804-4EE3-8C92-DF2A6A6D727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15327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71B57-E97B-4D35-90D3-F1FB23DA6006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96913"/>
            <a:ext cx="45370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510"/>
            <a:ext cx="5485158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637F-11BB-4D57-A353-D7F6C9B6246E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9743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696913"/>
            <a:ext cx="454025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1637F-11BB-4D57-A353-D7F6C9B6246E}" type="slidenum">
              <a:rPr lang="es-CR" smtClean="0"/>
              <a:t>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0113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696913"/>
            <a:ext cx="454025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1637F-11BB-4D57-A353-D7F6C9B6246E}" type="slidenum">
              <a:rPr lang="es-CR" smtClean="0"/>
              <a:t>29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9124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6048" y="2404620"/>
            <a:ext cx="8568531" cy="165922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094" y="4386368"/>
            <a:ext cx="7056438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998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7219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8454" y="309987"/>
            <a:ext cx="2268141" cy="66046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2" y="309987"/>
            <a:ext cx="6636411" cy="66046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1943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154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301" y="4974086"/>
            <a:ext cx="8568531" cy="15373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301" y="3280818"/>
            <a:ext cx="8568531" cy="16932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053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031" y="1806153"/>
            <a:ext cx="4452276" cy="51084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8" y="1806153"/>
            <a:ext cx="4452276" cy="51084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5719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1" y="1732688"/>
            <a:ext cx="4454027" cy="7221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1" y="2454790"/>
            <a:ext cx="4454027" cy="4459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18" y="1732688"/>
            <a:ext cx="4455776" cy="7221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18" y="2454790"/>
            <a:ext cx="4455776" cy="44598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1478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7093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984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2" y="308193"/>
            <a:ext cx="3316456" cy="13116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246" y="308194"/>
            <a:ext cx="5635349" cy="66064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032" y="1619804"/>
            <a:ext cx="3316456" cy="5294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4438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5874" y="5418455"/>
            <a:ext cx="6048375" cy="63967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5874" y="691641"/>
            <a:ext cx="6048375" cy="46443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5874" y="6058134"/>
            <a:ext cx="6048375" cy="9084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04031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102185D3-EC93-440F-A979-E4B6D3EB679D}" type="datetimeFigureOut">
              <a:rPr lang="es-CR" smtClean="0"/>
              <a:t>9/8/2017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444214" y="7174437"/>
            <a:ext cx="3192198" cy="412118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24448" y="7174437"/>
            <a:ext cx="2352146" cy="412118"/>
          </a:xfrm>
          <a:prstGeom prst="rect">
            <a:avLst/>
          </a:prstGeom>
        </p:spPr>
        <p:txBody>
          <a:bodyPr/>
          <a:lstStyle/>
          <a:p>
            <a:fld id="{F6E65CB9-FB6E-41E1-9913-0EFCE479748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0014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4032" y="309985"/>
            <a:ext cx="9072563" cy="129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2" y="1806153"/>
            <a:ext cx="9072563" cy="5108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R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23142" r="16983" b="71954"/>
          <a:stretch/>
        </p:blipFill>
        <p:spPr bwMode="auto">
          <a:xfrm>
            <a:off x="-8072" y="7389784"/>
            <a:ext cx="10088697" cy="3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44" y="6498569"/>
            <a:ext cx="1800000" cy="8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7" b="14642"/>
          <a:stretch/>
        </p:blipFill>
        <p:spPr>
          <a:xfrm>
            <a:off x="0" y="2502173"/>
            <a:ext cx="10080625" cy="2952328"/>
          </a:xfrm>
          <a:prstGeom prst="rect">
            <a:avLst/>
          </a:prstGeom>
        </p:spPr>
      </p:pic>
      <p:sp>
        <p:nvSpPr>
          <p:cNvPr id="10" name="9 Título"/>
          <p:cNvSpPr>
            <a:spLocks noGrp="1"/>
          </p:cNvSpPr>
          <p:nvPr>
            <p:ph type="ctrTitle" idx="4294967295"/>
          </p:nvPr>
        </p:nvSpPr>
        <p:spPr>
          <a:xfrm>
            <a:off x="143768" y="1278707"/>
            <a:ext cx="9721079" cy="1727522"/>
          </a:xfrm>
        </p:spPr>
        <p:txBody>
          <a:bodyPr>
            <a:noAutofit/>
          </a:bodyPr>
          <a:lstStyle/>
          <a:p>
            <a:r>
              <a:rPr lang="es-ES" sz="3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Agricultura Familiar en Chaco Boliviano</a:t>
            </a:r>
            <a:endParaRPr lang="es-CR" sz="3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0" y="269926"/>
            <a:ext cx="2734056" cy="123139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66" y="269925"/>
            <a:ext cx="2736000" cy="12323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8176217" y="6477718"/>
            <a:ext cx="187196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s-CR"/>
          </a:p>
        </p:txBody>
      </p:sp>
      <p:sp>
        <p:nvSpPr>
          <p:cNvPr id="6" name="CuadroTexto 5"/>
          <p:cNvSpPr txBox="1"/>
          <p:nvPr/>
        </p:nvSpPr>
        <p:spPr>
          <a:xfrm>
            <a:off x="3416822" y="5526509"/>
            <a:ext cx="6159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 Vargas</a:t>
            </a:r>
          </a:p>
          <a:p>
            <a:pPr algn="r"/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Especialista en Tecnología e Innovación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Representación del IICA en Bolivia</a:t>
            </a:r>
          </a:p>
          <a:p>
            <a:pPr algn="r"/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mario.vargas@iica.int</a:t>
            </a:r>
            <a:endParaRPr lang="es-E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70617" y="6957377"/>
            <a:ext cx="49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Paz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Bolivia,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de agosto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2017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7784" y="3870325"/>
            <a:ext cx="9505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6600" b="1" dirty="0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Aspectos conceptuales sobre agricultura familiar</a:t>
            </a:r>
            <a:endParaRPr lang="es-BO" sz="6600" b="1" dirty="0">
              <a:solidFill>
                <a:schemeClr val="accent3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-18107"/>
            <a:ext cx="10080625" cy="33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91840" y="1811268"/>
            <a:ext cx="8640960" cy="41472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El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trabajo, la mano de obra, es aportado fundamentalmente por los miembros de la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familia;</a:t>
            </a:r>
          </a:p>
          <a:p>
            <a:endParaRPr lang="es-BO" sz="105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Se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recurre a mano de obra contratada eventualmente, en el caso de ser permanente no debe superar el aportado por la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familia;</a:t>
            </a:r>
          </a:p>
          <a:p>
            <a:endParaRPr lang="es-BO" sz="105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gestión de la actividad productiva es realizada por la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familia;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BO" sz="105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producción es para el consumo familiar y/o para el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mercado;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BO" sz="105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Principal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fuente de ingresos, especialmente monetarios, que provengan de las actividades realizadas en el predio o unidad productiva.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7824" y="629965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Criterios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para la 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definición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de la agricultura familiar</a:t>
            </a:r>
          </a:p>
        </p:txBody>
      </p:sp>
    </p:spTree>
    <p:extLst>
      <p:ext uri="{BB962C8B-B14F-4D97-AF65-F5344CB8AC3E}">
        <p14:creationId xmlns:p14="http://schemas.microsoft.com/office/powerpoint/2010/main" val="31710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35856" y="1998117"/>
            <a:ext cx="8280920" cy="37856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Otros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criterios empleados con menor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frecuencia:</a:t>
            </a:r>
          </a:p>
          <a:p>
            <a:endParaRPr lang="es-BO" sz="240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El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agricultor y su familia viven en el predio o en lugar cercano; </a:t>
            </a:r>
            <a:endParaRPr lang="es-BO" sz="240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Las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actividades productivas pueden ser agrícolas, ganaderas, forestales, pesca, </a:t>
            </a:r>
            <a:r>
              <a:rPr lang="es-BO" sz="2400" dirty="0" err="1">
                <a:solidFill>
                  <a:schemeClr val="bg1"/>
                </a:solidFill>
                <a:latin typeface="Bodoni MT" panose="02070603080606020203" pitchFamily="18" charset="0"/>
              </a:rPr>
              <a:t>extractivismo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, agregación de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valor;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Límite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o umbral en la cantidad de ingresos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monetarios;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Comunidades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indígenas y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afro-descendientes;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agricultura familiar como una forma de vida, vinculada con la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filosofía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ancestral del Vivir Bien.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7824" y="629965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Criterios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para la 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definición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de la agricultura familiar</a:t>
            </a:r>
          </a:p>
        </p:txBody>
      </p:sp>
    </p:spTree>
    <p:extLst>
      <p:ext uri="{BB962C8B-B14F-4D97-AF65-F5344CB8AC3E}">
        <p14:creationId xmlns:p14="http://schemas.microsoft.com/office/powerpoint/2010/main" val="29598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3808" y="485949"/>
            <a:ext cx="92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Bolivia: Definición de agricultura familiar sustentable 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7824" y="1278037"/>
            <a:ext cx="8928992" cy="526297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“la agricultura familiar sustentable es aquella producción caracterizada por la relación del trabajo familiar y los recursos productivos disponibles como estrategia que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diversifica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la producción en armonía con la Madre Tierra, para garantizar la soberanía alimentaria de las futuras generaciones; promueve el desarrollo productivo integral sustentable, y comprende las actividades productivas de las OECAS, las OECOM, y las familias productoras indígena originario campesinas, interculturales y afro bolivianas organizadas en la agricultura familiar sustentable, con alta participación de los miembros de la familia en las etapas de recolección/manejo, producción, acopio, transformación, comercialización y consumo o cualquiera de ellas, generando valor agregado para cubrir las necesidades de autoconsumo, del mercado local, nacional e internacional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” (Ley 338).</a:t>
            </a:r>
            <a:endParaRPr lang="es-BO" sz="2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7824" y="485949"/>
            <a:ext cx="92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Tipología de agricultura familiar latinoamericana 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91840" y="1276578"/>
            <a:ext cx="8568952" cy="518603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Agricultura </a:t>
            </a:r>
            <a:r>
              <a:rPr lang="es-BO" sz="2800" b="1" dirty="0">
                <a:solidFill>
                  <a:schemeClr val="bg1"/>
                </a:solidFill>
                <a:latin typeface="Bodoni MT" panose="02070603080606020203" pitchFamily="18" charset="0"/>
              </a:rPr>
              <a:t>familiar “de subsistencia</a:t>
            </a: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”: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predomina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la producción para el autoconsumo y con limitada inserción comercial y donde los recursos como tierra, tecnología y renta monetaria son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insuficientes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para garantizar la reproducción de las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familias.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BO" sz="11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Agricultura </a:t>
            </a:r>
            <a:r>
              <a:rPr lang="es-BO" sz="2800" b="1" dirty="0">
                <a:solidFill>
                  <a:schemeClr val="bg1"/>
                </a:solidFill>
                <a:latin typeface="Bodoni MT" panose="02070603080606020203" pitchFamily="18" charset="0"/>
              </a:rPr>
              <a:t>familiar “en transición</a:t>
            </a: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”: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con cierto acceso a recursos productivos,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producción orientada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para el autoconsumo como para el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mercado.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s-BO" sz="110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Agricultura </a:t>
            </a:r>
            <a:r>
              <a:rPr lang="es-BO" sz="2800" b="1" dirty="0">
                <a:solidFill>
                  <a:schemeClr val="bg1"/>
                </a:solidFill>
                <a:latin typeface="Bodoni MT" panose="02070603080606020203" pitchFamily="18" charset="0"/>
              </a:rPr>
              <a:t>familiar “consolidada”, “excedentaria</a:t>
            </a:r>
            <a:r>
              <a:rPr lang="es-BO" sz="28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”: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producción para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el mercado, disponen de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potencial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de recursos productivos y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vienes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de consumo,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suficientes </a:t>
            </a:r>
            <a:r>
              <a:rPr lang="es-BO" sz="2400" dirty="0">
                <a:solidFill>
                  <a:schemeClr val="bg1"/>
                </a:solidFill>
                <a:latin typeface="Bodoni MT" panose="02070603080606020203" pitchFamily="18" charset="0"/>
              </a:rPr>
              <a:t>para garantizar la reproducción de la familia y la producción de </a:t>
            </a:r>
            <a:r>
              <a:rPr lang="es-BO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excedente.</a:t>
            </a:r>
            <a:endParaRPr lang="es-BO" sz="2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9832" y="6606629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dirty="0" smtClean="0">
                <a:latin typeface="Bodoni MT" panose="02070603080606020203" pitchFamily="18" charset="0"/>
              </a:rPr>
              <a:t>Fuente: IICA, 2017; FAO y BID, 2017)</a:t>
            </a:r>
            <a:endParaRPr lang="es-BO" sz="1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824" y="1854101"/>
            <a:ext cx="909557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19832" y="557957"/>
            <a:ext cx="8162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 panose="02020603050405020304" pitchFamily="18" charset="0"/>
              </a:rPr>
              <a:t>La innovación en la agricultura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 panose="02020603050405020304" pitchFamily="18" charset="0"/>
              </a:rPr>
              <a:t>f</a:t>
            </a:r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 panose="02020603050405020304" pitchFamily="18" charset="0"/>
              </a:rPr>
              <a:t>amiliar</a:t>
            </a:r>
            <a:endParaRPr lang="es-BO" sz="3000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78463" y="5772803"/>
            <a:ext cx="404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200" dirty="0"/>
              <a:t>Fuente: Villarroel y Mariscal, 2010</a:t>
            </a:r>
            <a:endParaRPr lang="es-BO" sz="1200" dirty="0"/>
          </a:p>
        </p:txBody>
      </p:sp>
    </p:spTree>
    <p:extLst>
      <p:ext uri="{BB962C8B-B14F-4D97-AF65-F5344CB8AC3E}">
        <p14:creationId xmlns:p14="http://schemas.microsoft.com/office/powerpoint/2010/main" val="42071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pariente silvestre del maí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889" y="845989"/>
            <a:ext cx="7700230" cy="54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341933"/>
            <a:ext cx="8928744" cy="59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7784" y="3798317"/>
            <a:ext cx="9505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7200" b="1" dirty="0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La agricultura familiar en el Chaco boliviano</a:t>
            </a:r>
            <a:endParaRPr lang="es-BO" sz="7200" b="1" dirty="0">
              <a:solidFill>
                <a:schemeClr val="accent3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-18107"/>
            <a:ext cx="10080625" cy="33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704004226"/>
              </p:ext>
            </p:extLst>
          </p:nvPr>
        </p:nvGraphicFramePr>
        <p:xfrm>
          <a:off x="215776" y="1531436"/>
          <a:ext cx="3312368" cy="310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35856" y="476924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000" dirty="0" smtClean="0">
                <a:latin typeface="Bodoni MT" panose="02070603080606020203" pitchFamily="18" charset="0"/>
              </a:rPr>
              <a:t>Sistema Guaraní</a:t>
            </a:r>
            <a:endParaRPr lang="es-BO" sz="2000" dirty="0">
              <a:latin typeface="Bodoni MT" panose="02070603080606020203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033201737"/>
              </p:ext>
            </p:extLst>
          </p:nvPr>
        </p:nvGraphicFramePr>
        <p:xfrm>
          <a:off x="2880072" y="1603445"/>
          <a:ext cx="4440327" cy="296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876099" y="476970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000" dirty="0" smtClean="0">
                <a:latin typeface="Bodoni MT" panose="02070603080606020203" pitchFamily="18" charset="0"/>
              </a:rPr>
              <a:t>Sistema campesino </a:t>
            </a:r>
            <a:r>
              <a:rPr lang="es-BO" sz="2000" dirty="0">
                <a:latin typeface="Bodoni MT" panose="02070603080606020203" pitchFamily="18" charset="0"/>
              </a:rPr>
              <a:t>orientado </a:t>
            </a:r>
            <a:r>
              <a:rPr lang="es-BO" sz="2000" dirty="0" smtClean="0">
                <a:latin typeface="Bodoni MT" panose="02070603080606020203" pitchFamily="18" charset="0"/>
              </a:rPr>
              <a:t>al autoconsumo</a:t>
            </a:r>
            <a:endParaRPr lang="es-BO" sz="2000" dirty="0">
              <a:latin typeface="Bodoni MT" panose="02070603080606020203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925817704"/>
              </p:ext>
            </p:extLst>
          </p:nvPr>
        </p:nvGraphicFramePr>
        <p:xfrm>
          <a:off x="6048424" y="1603446"/>
          <a:ext cx="4320233" cy="2960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3240112" y="6246589"/>
            <a:ext cx="4824536" cy="416079"/>
            <a:chOff x="2015976" y="6246589"/>
            <a:chExt cx="4824536" cy="416079"/>
          </a:xfrm>
        </p:grpSpPr>
        <p:sp>
          <p:nvSpPr>
            <p:cNvPr id="14" name="Rectángulo 13"/>
            <p:cNvSpPr/>
            <p:nvPr/>
          </p:nvSpPr>
          <p:spPr>
            <a:xfrm>
              <a:off x="2015976" y="6318597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304008" y="6246589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 smtClean="0">
                  <a:latin typeface="Bodoni MT" panose="02070603080606020203" pitchFamily="18" charset="0"/>
                </a:rPr>
                <a:t>Autoconsumo</a:t>
              </a:r>
              <a:endParaRPr lang="es-BO" sz="2000" dirty="0">
                <a:latin typeface="Bodoni MT" panose="02070603080606020203" pitchFamily="18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608264" y="6318597"/>
              <a:ext cx="288032" cy="28803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968304" y="6262558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2000" dirty="0" smtClean="0">
                  <a:latin typeface="Bodoni MT" panose="02070603080606020203" pitchFamily="18" charset="0"/>
                </a:rPr>
                <a:t>Venta</a:t>
              </a:r>
              <a:endParaRPr lang="es-BO" sz="2000" dirty="0">
                <a:latin typeface="Bodoni MT" panose="02070603080606020203" pitchFamily="18" charset="0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6984404" y="4726870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000" dirty="0" smtClean="0">
                <a:latin typeface="Bodoni MT" panose="02070603080606020203" pitchFamily="18" charset="0"/>
              </a:rPr>
              <a:t>Sistema campesino </a:t>
            </a:r>
            <a:r>
              <a:rPr lang="es-BO" sz="2000" dirty="0">
                <a:latin typeface="Bodoni MT" panose="02070603080606020203" pitchFamily="18" charset="0"/>
              </a:rPr>
              <a:t>con mayor orientación hacia el mercado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35856" y="228614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20-30%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655936" y="33662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80-70%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96196" y="243999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30-40%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006881" y="33573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60-70%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310263" y="22266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10-20%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842211" y="33951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80-90%</a:t>
            </a:r>
            <a:endParaRPr lang="es-BO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528144" y="6966669"/>
            <a:ext cx="3132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200" dirty="0" smtClean="0">
                <a:latin typeface="Bodoni MT" panose="02070603080606020203" pitchFamily="18" charset="0"/>
              </a:rPr>
              <a:t>Fuente: AGRECOL Andes, 2006</a:t>
            </a:r>
            <a:endParaRPr lang="es-BO" sz="1200" dirty="0">
              <a:latin typeface="Bodoni MT" panose="02070603080606020203" pitchFamily="18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503808" y="413941"/>
            <a:ext cx="9865096" cy="1015663"/>
            <a:chOff x="503808" y="413941"/>
            <a:chExt cx="9865096" cy="1015663"/>
          </a:xfrm>
        </p:grpSpPr>
        <p:sp>
          <p:nvSpPr>
            <p:cNvPr id="20" name="CuadroTexto 19"/>
            <p:cNvSpPr txBox="1"/>
            <p:nvPr/>
          </p:nvSpPr>
          <p:spPr>
            <a:xfrm>
              <a:off x="3168351" y="413941"/>
              <a:ext cx="72005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3000" b="1" dirty="0">
                  <a:solidFill>
                    <a:schemeClr val="tx2">
                      <a:lumMod val="50000"/>
                    </a:schemeClr>
                  </a:solidFill>
                  <a:latin typeface="Bodoni MT" panose="02070603080606020203" pitchFamily="18" charset="0"/>
                </a:rPr>
                <a:t>S</a:t>
              </a:r>
              <a:r>
                <a:rPr lang="es-BO" sz="3000" b="1" dirty="0" smtClean="0">
                  <a:solidFill>
                    <a:schemeClr val="tx2">
                      <a:lumMod val="50000"/>
                    </a:schemeClr>
                  </a:solidFill>
                  <a:latin typeface="Bodoni MT" panose="02070603080606020203" pitchFamily="18" charset="0"/>
                </a:rPr>
                <a:t>istemas de agricultura familiar según </a:t>
              </a:r>
              <a:r>
                <a:rPr lang="es-BO" sz="3000" b="1" dirty="0">
                  <a:solidFill>
                    <a:schemeClr val="tx2">
                      <a:lumMod val="50000"/>
                    </a:schemeClr>
                  </a:solidFill>
                  <a:latin typeface="Bodoni MT" panose="02070603080606020203" pitchFamily="18" charset="0"/>
                </a:rPr>
                <a:t>relación autoconsumo-venta de productos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03808" y="413941"/>
              <a:ext cx="28083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3000" b="1" dirty="0" smtClean="0">
                  <a:solidFill>
                    <a:schemeClr val="tx2">
                      <a:lumMod val="75000"/>
                    </a:schemeClr>
                  </a:solidFill>
                  <a:latin typeface="Bodoni MT" panose="02070603080606020203" pitchFamily="18" charset="0"/>
                </a:rPr>
                <a:t>Chaco boliviano:</a:t>
              </a:r>
              <a:endParaRPr lang="es-BO" sz="3000" b="1" dirty="0">
                <a:solidFill>
                  <a:schemeClr val="tx2">
                    <a:lumMod val="7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9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35856" y="3726309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8000" b="1" dirty="0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Contexto boliviano</a:t>
            </a:r>
            <a:endParaRPr lang="es-BO" sz="3200" b="1" dirty="0">
              <a:solidFill>
                <a:schemeClr val="accent3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-18107"/>
            <a:ext cx="10080625" cy="33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48024" y="1926109"/>
            <a:ext cx="5328592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Rectángulo redondeado 6"/>
          <p:cNvSpPr/>
          <p:nvPr/>
        </p:nvSpPr>
        <p:spPr>
          <a:xfrm>
            <a:off x="2952080" y="2358157"/>
            <a:ext cx="2088232" cy="345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Rectángulo redondeado 3"/>
          <p:cNvSpPr/>
          <p:nvPr/>
        </p:nvSpPr>
        <p:spPr>
          <a:xfrm>
            <a:off x="3168104" y="3582293"/>
            <a:ext cx="1656184" cy="93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Cultivos</a:t>
            </a:r>
            <a:endParaRPr lang="es-BO" dirty="0"/>
          </a:p>
        </p:txBody>
      </p:sp>
      <p:sp>
        <p:nvSpPr>
          <p:cNvPr id="5" name="Rectángulo redondeado 4"/>
          <p:cNvSpPr/>
          <p:nvPr/>
        </p:nvSpPr>
        <p:spPr>
          <a:xfrm>
            <a:off x="3168104" y="4734421"/>
            <a:ext cx="1656184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Crianza</a:t>
            </a:r>
            <a:endParaRPr lang="es-BO" dirty="0"/>
          </a:p>
        </p:txBody>
      </p:sp>
      <p:sp>
        <p:nvSpPr>
          <p:cNvPr id="6" name="Rectángulo redondeado 5"/>
          <p:cNvSpPr/>
          <p:nvPr/>
        </p:nvSpPr>
        <p:spPr>
          <a:xfrm>
            <a:off x="8351115" y="2502173"/>
            <a:ext cx="1507131" cy="7200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Venta Mano de Obra</a:t>
            </a:r>
            <a:endParaRPr lang="es-BO" dirty="0"/>
          </a:p>
        </p:txBody>
      </p:sp>
      <p:sp>
        <p:nvSpPr>
          <p:cNvPr id="8" name="CuadroTexto 7"/>
          <p:cNvSpPr txBox="1"/>
          <p:nvPr/>
        </p:nvSpPr>
        <p:spPr>
          <a:xfrm>
            <a:off x="143768" y="2358158"/>
            <a:ext cx="1656184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err="1" smtClean="0"/>
              <a:t>Agrobiodiversidad</a:t>
            </a:r>
            <a:endParaRPr lang="es-BO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15776" y="3294262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Semilla/insumos</a:t>
            </a:r>
            <a:endParaRPr lang="es-BO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5776" y="4374381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RRNN/Agua</a:t>
            </a:r>
            <a:endParaRPr lang="es-BO" sz="1400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485918" y="4292500"/>
            <a:ext cx="1584176" cy="115212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dirty="0" smtClean="0"/>
              <a:t>Transformación</a:t>
            </a:r>
          </a:p>
          <a:p>
            <a:pPr algn="ctr"/>
            <a:r>
              <a:rPr lang="es-BO" sz="1600" dirty="0" smtClean="0"/>
              <a:t>uso</a:t>
            </a:r>
          </a:p>
          <a:p>
            <a:pPr algn="ctr"/>
            <a:r>
              <a:rPr lang="es-BO" sz="1600" dirty="0" smtClean="0"/>
              <a:t>tradicionales</a:t>
            </a:r>
            <a:endParaRPr lang="es-BO" sz="1600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8421387" y="3798317"/>
            <a:ext cx="1446762" cy="72008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Artesanías</a:t>
            </a:r>
            <a:endParaRPr lang="es-B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5776" y="5218732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Subsidios </a:t>
            </a:r>
            <a:endParaRPr lang="es-BO" sz="1400" dirty="0"/>
          </a:p>
        </p:txBody>
      </p:sp>
      <p:sp>
        <p:nvSpPr>
          <p:cNvPr id="16" name="Flecha derecha 15"/>
          <p:cNvSpPr/>
          <p:nvPr/>
        </p:nvSpPr>
        <p:spPr>
          <a:xfrm>
            <a:off x="1871960" y="2430165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7" name="Flecha derecha 16"/>
          <p:cNvSpPr/>
          <p:nvPr/>
        </p:nvSpPr>
        <p:spPr>
          <a:xfrm>
            <a:off x="1871960" y="3366269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8" name="Flecha derecha 17"/>
          <p:cNvSpPr/>
          <p:nvPr/>
        </p:nvSpPr>
        <p:spPr>
          <a:xfrm>
            <a:off x="1871960" y="4426643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Flecha derecha 18"/>
          <p:cNvSpPr/>
          <p:nvPr/>
        </p:nvSpPr>
        <p:spPr>
          <a:xfrm>
            <a:off x="1871960" y="5290739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" name="Flecha derecha 19"/>
          <p:cNvSpPr/>
          <p:nvPr/>
        </p:nvSpPr>
        <p:spPr>
          <a:xfrm>
            <a:off x="7809702" y="2872034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1" name="Flecha derecha 20"/>
          <p:cNvSpPr/>
          <p:nvPr/>
        </p:nvSpPr>
        <p:spPr>
          <a:xfrm>
            <a:off x="7864246" y="4158357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2" name="Rectángulo redondeado 21"/>
          <p:cNvSpPr/>
          <p:nvPr/>
        </p:nvSpPr>
        <p:spPr>
          <a:xfrm>
            <a:off x="8424688" y="5094461"/>
            <a:ext cx="1446762" cy="72008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Productos agrícolas</a:t>
            </a:r>
            <a:endParaRPr lang="es-BO" dirty="0"/>
          </a:p>
        </p:txBody>
      </p:sp>
      <p:sp>
        <p:nvSpPr>
          <p:cNvPr id="23" name="Flecha derecha 22"/>
          <p:cNvSpPr/>
          <p:nvPr/>
        </p:nvSpPr>
        <p:spPr>
          <a:xfrm>
            <a:off x="7848624" y="5362747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CuadroTexto 23"/>
          <p:cNvSpPr txBox="1"/>
          <p:nvPr/>
        </p:nvSpPr>
        <p:spPr>
          <a:xfrm>
            <a:off x="431800" y="557957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Sistema agricultura familiar guaraní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5256336" y="2358157"/>
            <a:ext cx="1872208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BO" sz="1600" dirty="0" smtClean="0"/>
              <a:t>Uso </a:t>
            </a:r>
          </a:p>
          <a:p>
            <a:pPr algn="r"/>
            <a:r>
              <a:rPr lang="es-BO" sz="1600" dirty="0" smtClean="0"/>
              <a:t>bosque</a:t>
            </a:r>
            <a:endParaRPr lang="es-BO" sz="16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3168104" y="2502173"/>
            <a:ext cx="2808312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Pesca / Caza</a:t>
            </a:r>
            <a:endParaRPr lang="es-BO" dirty="0"/>
          </a:p>
        </p:txBody>
      </p:sp>
      <p:sp>
        <p:nvSpPr>
          <p:cNvPr id="26" name="Flecha arriba y abajo 25"/>
          <p:cNvSpPr/>
          <p:nvPr/>
        </p:nvSpPr>
        <p:spPr>
          <a:xfrm>
            <a:off x="5976416" y="3690305"/>
            <a:ext cx="432048" cy="549933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" name="CuadroTexto 13"/>
          <p:cNvSpPr txBox="1"/>
          <p:nvPr/>
        </p:nvSpPr>
        <p:spPr>
          <a:xfrm>
            <a:off x="503808" y="65599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accent2"/>
                </a:solidFill>
                <a:latin typeface="Bodoni MT" panose="02070603080606020203" pitchFamily="18" charset="0"/>
              </a:rPr>
              <a:t>Amenazas al sistema: Erosión, Baja productividad, Inseguridad alimentaria, Mayor pobreza, Migración </a:t>
            </a:r>
            <a:r>
              <a:rPr lang="es-BO" b="1" dirty="0">
                <a:solidFill>
                  <a:schemeClr val="accent2"/>
                </a:solidFill>
                <a:latin typeface="Bodoni MT" panose="02070603080606020203" pitchFamily="18" charset="0"/>
              </a:rPr>
              <a:t>temporal y definitiva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15776" y="3850580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Saberes</a:t>
            </a:r>
            <a:endParaRPr lang="es-BO" sz="1400" dirty="0"/>
          </a:p>
        </p:txBody>
      </p:sp>
      <p:sp>
        <p:nvSpPr>
          <p:cNvPr id="28" name="Flecha derecha 27"/>
          <p:cNvSpPr/>
          <p:nvPr/>
        </p:nvSpPr>
        <p:spPr>
          <a:xfrm>
            <a:off x="1871960" y="3922587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185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221919"/>
            <a:ext cx="9361040" cy="6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48024" y="1926109"/>
            <a:ext cx="5328592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Rectángulo redondeado 6"/>
          <p:cNvSpPr/>
          <p:nvPr/>
        </p:nvSpPr>
        <p:spPr>
          <a:xfrm>
            <a:off x="2952080" y="2358157"/>
            <a:ext cx="3744416" cy="345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Rectángulo redondeado 3"/>
          <p:cNvSpPr/>
          <p:nvPr/>
        </p:nvSpPr>
        <p:spPr>
          <a:xfrm>
            <a:off x="3168104" y="2574181"/>
            <a:ext cx="3312368" cy="1800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BO" dirty="0" smtClean="0"/>
              <a:t>Cultivos</a:t>
            </a:r>
            <a:endParaRPr lang="es-BO" dirty="0"/>
          </a:p>
        </p:txBody>
      </p:sp>
      <p:sp>
        <p:nvSpPr>
          <p:cNvPr id="5" name="Rectángulo redondeado 4"/>
          <p:cNvSpPr/>
          <p:nvPr/>
        </p:nvSpPr>
        <p:spPr>
          <a:xfrm>
            <a:off x="4508896" y="4607120"/>
            <a:ext cx="1971576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BO" dirty="0" smtClean="0"/>
              <a:t>Crianza</a:t>
            </a:r>
            <a:endParaRPr lang="es-BO" dirty="0"/>
          </a:p>
        </p:txBody>
      </p:sp>
      <p:sp>
        <p:nvSpPr>
          <p:cNvPr id="8" name="CuadroTexto 7"/>
          <p:cNvSpPr txBox="1"/>
          <p:nvPr/>
        </p:nvSpPr>
        <p:spPr>
          <a:xfrm>
            <a:off x="143768" y="2358158"/>
            <a:ext cx="1656184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err="1" smtClean="0"/>
              <a:t>Agrobiodiversidad</a:t>
            </a:r>
            <a:endParaRPr lang="es-BO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15776" y="3294262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Semilla/insumos</a:t>
            </a:r>
            <a:endParaRPr lang="es-BO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5776" y="4374381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RRNN/Agua</a:t>
            </a:r>
            <a:endParaRPr lang="es-BO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5776" y="5218732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Subsidios </a:t>
            </a:r>
            <a:endParaRPr lang="es-BO" sz="1400" dirty="0"/>
          </a:p>
        </p:txBody>
      </p:sp>
      <p:sp>
        <p:nvSpPr>
          <p:cNvPr id="16" name="Flecha derecha 15"/>
          <p:cNvSpPr/>
          <p:nvPr/>
        </p:nvSpPr>
        <p:spPr>
          <a:xfrm>
            <a:off x="1871960" y="2430165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7" name="Flecha derecha 16"/>
          <p:cNvSpPr/>
          <p:nvPr/>
        </p:nvSpPr>
        <p:spPr>
          <a:xfrm>
            <a:off x="1871960" y="3366269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8" name="Flecha derecha 17"/>
          <p:cNvSpPr/>
          <p:nvPr/>
        </p:nvSpPr>
        <p:spPr>
          <a:xfrm>
            <a:off x="1871960" y="4426643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Flecha derecha 18"/>
          <p:cNvSpPr/>
          <p:nvPr/>
        </p:nvSpPr>
        <p:spPr>
          <a:xfrm>
            <a:off x="1871960" y="5290739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2" name="Rectángulo redondeado 21"/>
          <p:cNvSpPr/>
          <p:nvPr/>
        </p:nvSpPr>
        <p:spPr>
          <a:xfrm>
            <a:off x="8424688" y="2718197"/>
            <a:ext cx="1446762" cy="72008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Productos agrícolas</a:t>
            </a:r>
            <a:endParaRPr lang="es-BO" dirty="0"/>
          </a:p>
        </p:txBody>
      </p:sp>
      <p:sp>
        <p:nvSpPr>
          <p:cNvPr id="23" name="Flecha derecha 22"/>
          <p:cNvSpPr/>
          <p:nvPr/>
        </p:nvSpPr>
        <p:spPr>
          <a:xfrm>
            <a:off x="7848624" y="2986483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4" name="CuadroTexto 23"/>
          <p:cNvSpPr txBox="1"/>
          <p:nvPr/>
        </p:nvSpPr>
        <p:spPr>
          <a:xfrm>
            <a:off x="503808" y="557957"/>
            <a:ext cx="8208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Sistema agricultura familiar orientado al mercado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03808" y="65599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schemeClr val="accent2"/>
                </a:solidFill>
                <a:latin typeface="Bodoni MT" panose="02070603080606020203" pitchFamily="18" charset="0"/>
              </a:rPr>
              <a:t>Amenazas al sistema</a:t>
            </a:r>
            <a:r>
              <a:rPr lang="es-BO" b="1" dirty="0">
                <a:solidFill>
                  <a:schemeClr val="accent2"/>
                </a:solidFill>
                <a:latin typeface="Bodoni MT" panose="02070603080606020203" pitchFamily="18" charset="0"/>
              </a:rPr>
              <a:t>: </a:t>
            </a:r>
            <a:r>
              <a:rPr lang="es-BO" b="1" dirty="0" smtClean="0">
                <a:solidFill>
                  <a:schemeClr val="accent2"/>
                </a:solidFill>
                <a:latin typeface="Bodoni MT" panose="02070603080606020203" pitchFamily="18" charset="0"/>
              </a:rPr>
              <a:t>Baja productividad; Deterioro de RR.NN; Visión a corto plazo; Ampliación de frontera agrícola</a:t>
            </a:r>
            <a:r>
              <a:rPr lang="es-BO" b="1" dirty="0">
                <a:solidFill>
                  <a:schemeClr val="accent2"/>
                </a:solidFill>
                <a:latin typeface="Bodoni MT" panose="02070603080606020203" pitchFamily="18" charset="0"/>
              </a:rPr>
              <a:t>.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15776" y="3850580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Mano de Obra</a:t>
            </a:r>
            <a:endParaRPr lang="es-BO" sz="1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215776" y="2842468"/>
            <a:ext cx="1584176" cy="307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BO" sz="1400" dirty="0" smtClean="0"/>
              <a:t>Maquinaria </a:t>
            </a:r>
            <a:endParaRPr lang="es-BO" sz="1400" dirty="0"/>
          </a:p>
        </p:txBody>
      </p:sp>
      <p:sp>
        <p:nvSpPr>
          <p:cNvPr id="29" name="Flecha derecha 28"/>
          <p:cNvSpPr/>
          <p:nvPr/>
        </p:nvSpPr>
        <p:spPr>
          <a:xfrm>
            <a:off x="1871960" y="2914475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0" name="Flecha derecha 29"/>
          <p:cNvSpPr/>
          <p:nvPr/>
        </p:nvSpPr>
        <p:spPr>
          <a:xfrm>
            <a:off x="1871960" y="3922587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5" name="Rectángulo redondeado 14"/>
          <p:cNvSpPr/>
          <p:nvPr/>
        </p:nvSpPr>
        <p:spPr>
          <a:xfrm>
            <a:off x="3240112" y="2718197"/>
            <a:ext cx="1584176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Mercado</a:t>
            </a:r>
            <a:endParaRPr lang="es-BO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4896296" y="2718197"/>
            <a:ext cx="576064" cy="2572542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BO" dirty="0" smtClean="0"/>
              <a:t>Consumo</a:t>
            </a:r>
            <a:endParaRPr lang="es-BO" dirty="0"/>
          </a:p>
        </p:txBody>
      </p:sp>
      <p:sp>
        <p:nvSpPr>
          <p:cNvPr id="32" name="Rectángulo redondeado 31"/>
          <p:cNvSpPr/>
          <p:nvPr/>
        </p:nvSpPr>
        <p:spPr>
          <a:xfrm>
            <a:off x="8424688" y="4590405"/>
            <a:ext cx="1446762" cy="720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 smtClean="0"/>
              <a:t>Productos de crianza</a:t>
            </a:r>
            <a:endParaRPr lang="es-BO" dirty="0"/>
          </a:p>
        </p:txBody>
      </p:sp>
      <p:sp>
        <p:nvSpPr>
          <p:cNvPr id="33" name="Flecha derecha 32"/>
          <p:cNvSpPr/>
          <p:nvPr/>
        </p:nvSpPr>
        <p:spPr>
          <a:xfrm>
            <a:off x="7848624" y="4858691"/>
            <a:ext cx="504056" cy="1637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899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9925"/>
            <a:ext cx="9288784" cy="61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7784" y="3798317"/>
            <a:ext cx="9505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5400" b="1" dirty="0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La </a:t>
            </a:r>
            <a:r>
              <a:rPr lang="es-BO" sz="5400" b="1" dirty="0" err="1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a</a:t>
            </a:r>
            <a:r>
              <a:rPr lang="es-BO" sz="5400" b="1" dirty="0" err="1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grobiodiversidad</a:t>
            </a:r>
            <a:r>
              <a:rPr lang="es-BO" sz="5400" b="1" dirty="0" smtClean="0">
                <a:solidFill>
                  <a:schemeClr val="accent3">
                    <a:lumMod val="75000"/>
                  </a:schemeClr>
                </a:solidFill>
                <a:latin typeface="Bodoni MT" panose="02070603080606020203" pitchFamily="18" charset="0"/>
              </a:rPr>
              <a:t>, cambio climático y agricultura familiar en el Chaco boliviano</a:t>
            </a:r>
            <a:endParaRPr lang="es-BO" sz="5400" b="1" dirty="0">
              <a:solidFill>
                <a:schemeClr val="accent3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-18107"/>
            <a:ext cx="10080625" cy="33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413941"/>
            <a:ext cx="9000752" cy="60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20" y="4158357"/>
            <a:ext cx="4762500" cy="2600325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01" y="1769993"/>
            <a:ext cx="3431914" cy="25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91840" y="55795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b="1" dirty="0" err="1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Agrobiodiversidad</a:t>
            </a:r>
            <a:r>
              <a:rPr lang="es-BO" sz="32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: Maní</a:t>
            </a:r>
            <a:endParaRPr lang="es-BO" sz="32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16" y="2209644"/>
            <a:ext cx="3474562" cy="26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9794" t="17101" r="25982" b="15700"/>
          <a:stretch/>
        </p:blipFill>
        <p:spPr>
          <a:xfrm>
            <a:off x="304980" y="197917"/>
            <a:ext cx="2122758" cy="33123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0005" t="15399" r="25977" b="18102"/>
          <a:stretch/>
        </p:blipFill>
        <p:spPr>
          <a:xfrm>
            <a:off x="2736056" y="198727"/>
            <a:ext cx="2139237" cy="33315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0000" t="19200" r="25982" b="13601"/>
          <a:stretch/>
        </p:blipFill>
        <p:spPr>
          <a:xfrm>
            <a:off x="5129516" y="202837"/>
            <a:ext cx="2122758" cy="33407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9606" t="19201" r="26375" b="14300"/>
          <a:stretch/>
        </p:blipFill>
        <p:spPr>
          <a:xfrm>
            <a:off x="7501470" y="197918"/>
            <a:ext cx="2126888" cy="3312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49606" t="11501" r="26375" b="22000"/>
          <a:stretch/>
        </p:blipFill>
        <p:spPr>
          <a:xfrm>
            <a:off x="304980" y="3798317"/>
            <a:ext cx="2112417" cy="32898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24800" t="12901" r="51969" b="23152"/>
          <a:stretch/>
        </p:blipFill>
        <p:spPr>
          <a:xfrm>
            <a:off x="2736056" y="3798317"/>
            <a:ext cx="2139237" cy="33123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49606" t="19201" r="26375" b="14300"/>
          <a:stretch/>
        </p:blipFill>
        <p:spPr>
          <a:xfrm>
            <a:off x="5112028" y="3798317"/>
            <a:ext cx="2140246" cy="333317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344568" y="4158357"/>
            <a:ext cx="243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800" b="1" dirty="0" smtClean="0">
                <a:latin typeface="Bodoni MT" panose="02070603080606020203" pitchFamily="18" charset="0"/>
              </a:rPr>
              <a:t>Ají: Diversidad</a:t>
            </a:r>
            <a:endParaRPr lang="es-BO" sz="2800" b="1" dirty="0">
              <a:latin typeface="Bodoni MT" panose="02070603080606020203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501470" y="4734421"/>
            <a:ext cx="237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 smtClean="0">
                <a:latin typeface="Bodoni MT" panose="02070603080606020203" pitchFamily="18" charset="0"/>
              </a:rPr>
              <a:t>Fuente: </a:t>
            </a:r>
            <a:r>
              <a:rPr lang="es-BO" sz="1600" dirty="0" err="1" smtClean="0">
                <a:latin typeface="Bodoni MT" panose="02070603080606020203" pitchFamily="18" charset="0"/>
              </a:rPr>
              <a:t>Proinpa</a:t>
            </a:r>
            <a:endParaRPr lang="es-BO" sz="1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095" y="2070125"/>
            <a:ext cx="4176464" cy="29235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66" y="1422088"/>
            <a:ext cx="3960440" cy="2772308"/>
          </a:xfrm>
          <a:prstGeom prst="rect">
            <a:avLst/>
          </a:prstGeom>
        </p:spPr>
      </p:pic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84598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444638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176216" y="55795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b="1" dirty="0" err="1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Agrobiodiversidad</a:t>
            </a:r>
            <a:r>
              <a:rPr lang="es-BO" sz="32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: Frejol</a:t>
            </a:r>
            <a:endParaRPr lang="es-BO" sz="32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2054" name="Picture 6" descr="Resultado de imagen para poroto frijol es lo mism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1" y="3943036"/>
            <a:ext cx="6691461" cy="33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 t="7991" r="31457" b="6931"/>
          <a:stretch/>
        </p:blipFill>
        <p:spPr bwMode="auto">
          <a:xfrm>
            <a:off x="2343348" y="114835"/>
            <a:ext cx="5373134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154072" y="6423494"/>
            <a:ext cx="187196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33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ueblos_originarios_de_Boliv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546" y="883795"/>
            <a:ext cx="5523102" cy="62268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7784" y="269925"/>
            <a:ext cx="9649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/>
              </a:rPr>
              <a:t>Bolivia: Naciones </a:t>
            </a:r>
            <a:r>
              <a:rPr lang="es-ES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/>
              </a:rPr>
              <a:t>y pueblos indígena originario campesinos</a:t>
            </a:r>
            <a:endParaRPr lang="es-ES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  <a:cs typeface="Times New Roman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75" y="1475407"/>
            <a:ext cx="1866381" cy="1242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600" y="1854101"/>
            <a:ext cx="1258218" cy="189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069" y="6051729"/>
            <a:ext cx="1761571" cy="117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49" y="3517463"/>
            <a:ext cx="1402822" cy="198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019" y="927727"/>
            <a:ext cx="1349525" cy="157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297" y="3902171"/>
            <a:ext cx="1274913" cy="1912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4" y="5814541"/>
            <a:ext cx="1723022" cy="12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04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2-01 a la(s) 22.3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20" y="1262276"/>
            <a:ext cx="4223338" cy="516185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21459" y="6574455"/>
            <a:ext cx="460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Fuente: </a:t>
            </a:r>
            <a:r>
              <a:rPr lang="es-ES" sz="1200" dirty="0" err="1"/>
              <a:t>MDRyT</a:t>
            </a:r>
            <a:r>
              <a:rPr lang="es-ES" sz="1200" dirty="0"/>
              <a:t>. </a:t>
            </a:r>
            <a:r>
              <a:rPr lang="es-ES" sz="1200" dirty="0"/>
              <a:t>Compendio Agropecuario, </a:t>
            </a:r>
            <a:r>
              <a:rPr lang="es-ES" sz="1200" dirty="0" smtClean="0"/>
              <a:t>OAP, </a:t>
            </a:r>
            <a:r>
              <a:rPr lang="es-ES" sz="1200" dirty="0"/>
              <a:t>2012.</a:t>
            </a:r>
            <a:endParaRPr lang="es-ES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75816" y="557957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Bolivia: Ecosistemas</a:t>
            </a:r>
            <a:endParaRPr lang="es-ES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6" name="Text Box 58"/>
          <p:cNvSpPr txBox="1">
            <a:spLocks noChangeArrowheads="1"/>
          </p:cNvSpPr>
          <p:nvPr/>
        </p:nvSpPr>
        <p:spPr bwMode="auto">
          <a:xfrm>
            <a:off x="503808" y="422606"/>
            <a:ext cx="9060763" cy="5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MX" sz="3000" b="1" i="0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American Typewriter"/>
              </a:rPr>
              <a:t>Bolivia: </a:t>
            </a:r>
            <a:r>
              <a:rPr lang="es-MX" sz="3000" b="1" i="0" dirty="0" err="1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American Typewriter"/>
              </a:rPr>
              <a:t>Agrobiodiversidad</a:t>
            </a:r>
            <a:endParaRPr lang="es-MX" sz="3000" b="1" i="0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  <a:cs typeface="American Typewriter"/>
            </a:endParaRPr>
          </a:p>
        </p:txBody>
      </p:sp>
      <p:sp>
        <p:nvSpPr>
          <p:cNvPr id="52258" name="Text Box 66"/>
          <p:cNvSpPr txBox="1">
            <a:spLocks noChangeArrowheads="1"/>
          </p:cNvSpPr>
          <p:nvPr/>
        </p:nvSpPr>
        <p:spPr bwMode="auto">
          <a:xfrm>
            <a:off x="515434" y="2142133"/>
            <a:ext cx="4020822" cy="7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2205" i="0" dirty="0">
                <a:solidFill>
                  <a:schemeClr val="tx1"/>
                </a:solidFill>
                <a:latin typeface="Bodoni MT" panose="02070603080606020203" pitchFamily="18" charset="0"/>
                <a:cs typeface="American Typewriter"/>
              </a:rPr>
              <a:t>Centros de </a:t>
            </a:r>
            <a:r>
              <a:rPr lang="es-MX" sz="2205" i="0" dirty="0" smtClean="0">
                <a:solidFill>
                  <a:schemeClr val="tx1"/>
                </a:solidFill>
                <a:latin typeface="Bodoni MT" panose="02070603080606020203" pitchFamily="18" charset="0"/>
                <a:cs typeface="American Typewriter"/>
              </a:rPr>
              <a:t>origen y  </a:t>
            </a:r>
            <a:r>
              <a:rPr lang="es-MX" sz="2205" i="0" dirty="0">
                <a:solidFill>
                  <a:schemeClr val="tx1"/>
                </a:solidFill>
                <a:latin typeface="Bodoni MT" panose="02070603080606020203" pitchFamily="18" charset="0"/>
                <a:cs typeface="American Typewriter"/>
              </a:rPr>
              <a:t>diversidad</a:t>
            </a:r>
          </a:p>
          <a:p>
            <a:pPr eaLnBrk="1" hangingPunct="1"/>
            <a:r>
              <a:rPr lang="es-MX" sz="2205" i="0" dirty="0">
                <a:solidFill>
                  <a:schemeClr val="tx1"/>
                </a:solidFill>
                <a:latin typeface="Bodoni MT" panose="02070603080606020203" pitchFamily="18" charset="0"/>
                <a:cs typeface="American Typewriter"/>
              </a:rPr>
              <a:t>d</a:t>
            </a:r>
            <a:r>
              <a:rPr lang="es-MX" sz="2205" i="0" dirty="0">
                <a:solidFill>
                  <a:schemeClr val="tx1"/>
                </a:solidFill>
                <a:latin typeface="Bodoni MT" panose="02070603080606020203" pitchFamily="18" charset="0"/>
                <a:cs typeface="American Typewriter"/>
              </a:rPr>
              <a:t>e cultivos y crianzas</a:t>
            </a:r>
            <a:endParaRPr lang="en-US" sz="2205" i="0" dirty="0">
              <a:solidFill>
                <a:schemeClr val="tx1"/>
              </a:solidFill>
              <a:latin typeface="Bodoni MT" panose="02070603080606020203" pitchFamily="18" charset="0"/>
              <a:cs typeface="American Typewriter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15434" y="1250659"/>
            <a:ext cx="3897125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205" dirty="0">
                <a:latin typeface="Bodoni MT" panose="02070603080606020203" pitchFamily="18" charset="0"/>
              </a:rPr>
              <a:t>Cultivos y crianzas  foraneas adaptas </a:t>
            </a:r>
            <a:endParaRPr lang="es-BO" sz="2205" dirty="0">
              <a:latin typeface="Bodoni MT" panose="02070603080606020203" pitchFamily="18" charset="0"/>
            </a:endParaRPr>
          </a:p>
        </p:txBody>
      </p:sp>
      <p:pic>
        <p:nvPicPr>
          <p:cNvPr id="62" name="Picture 2" descr="http://img.inforegion.pe.s3.amazonaws.com/wp-content/uploads/2009/05/cuyes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146" y="3654301"/>
            <a:ext cx="2865134" cy="1729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3" name="Picture 2" descr="http://www.eldiario.com.co/uploads/userfiles/20120225/image/GALLINA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4" y="5854921"/>
            <a:ext cx="2652442" cy="1587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3.bp.blogspot.com/-Tue9MW3kWiU/UiNdPNTgkiI/AAAAAAAAB8k/f9yHwL3gaUs/s640/70458473_1-CABRAS-LECHERAS-ardile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524" y="5219851"/>
            <a:ext cx="2803145" cy="2103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5" name="Picture 2" descr="D:\Pictures\TAAF FOTOS\_DSC405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420" y="5094461"/>
            <a:ext cx="2749092" cy="18258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1498045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800" y="3294261"/>
            <a:ext cx="3006912" cy="2063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8" name="19 Imagen" descr="DSC00552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12020">
            <a:off x="4643394" y="1396255"/>
            <a:ext cx="3083841" cy="1915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9" name="Picture 42" descr="papa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1211" y="701973"/>
            <a:ext cx="2341262" cy="2180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1" descr="Amarillo Blando y Perla Frangollero (Nativas PIEN MAIZ)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3372">
            <a:off x="533801" y="3498702"/>
            <a:ext cx="845189" cy="2337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5" descr="DSC0984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797" y="5219850"/>
            <a:ext cx="1393554" cy="2143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34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042829"/>
              </p:ext>
            </p:extLst>
          </p:nvPr>
        </p:nvGraphicFramePr>
        <p:xfrm>
          <a:off x="1138515" y="1350045"/>
          <a:ext cx="7779614" cy="515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411083" y="6676380"/>
            <a:ext cx="6668241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323" dirty="0"/>
              <a:t>Fuente: Elaboración propia con datos de INE y CEPAL</a:t>
            </a:r>
            <a:endParaRPr lang="es-BO" sz="1323" dirty="0"/>
          </a:p>
        </p:txBody>
      </p:sp>
      <p:sp>
        <p:nvSpPr>
          <p:cNvPr id="4" name="3 CuadroTexto"/>
          <p:cNvSpPr txBox="1"/>
          <p:nvPr/>
        </p:nvSpPr>
        <p:spPr>
          <a:xfrm>
            <a:off x="814718" y="418501"/>
            <a:ext cx="595378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646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Bolivia: Población</a:t>
            </a:r>
            <a:endParaRPr lang="es-BO" sz="2646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>
            <p:extLst/>
          </p:nvPr>
        </p:nvGraphicFramePr>
        <p:xfrm>
          <a:off x="1150505" y="1647578"/>
          <a:ext cx="8255917" cy="539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91840" y="557957"/>
            <a:ext cx="7303311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/>
              </a:rPr>
              <a:t>Bolivia: Población urbana </a:t>
            </a:r>
            <a:r>
              <a:rPr lang="es-ES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/>
              </a:rPr>
              <a:t>y r</a:t>
            </a:r>
            <a:r>
              <a:rPr lang="es-ES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  <a:cs typeface="Times New Roman"/>
              </a:rPr>
              <a:t>ural</a:t>
            </a:r>
            <a:endParaRPr lang="es-ES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  <a:cs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37581" y="6966669"/>
            <a:ext cx="5795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Elaboración propia con datos CEPAL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5302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7831"/>
              </p:ext>
            </p:extLst>
          </p:nvPr>
        </p:nvGraphicFramePr>
        <p:xfrm>
          <a:off x="935856" y="1350045"/>
          <a:ext cx="8167783" cy="5003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19832" y="557957"/>
            <a:ext cx="8176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Bolivia: Salario mínimo nacional (en Bs)</a:t>
            </a:r>
            <a:endParaRPr lang="es-ES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91420" y="6462613"/>
            <a:ext cx="346126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Elaboración propia con datos de UDAPE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326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724554"/>
              </p:ext>
            </p:extLst>
          </p:nvPr>
        </p:nvGraphicFramePr>
        <p:xfrm>
          <a:off x="791840" y="1031941"/>
          <a:ext cx="8214850" cy="421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47824" y="377437"/>
            <a:ext cx="7144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Bolivia: Consumo </a:t>
            </a:r>
            <a:r>
              <a:rPr lang="es-BO" sz="3000" b="1" i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per </a:t>
            </a:r>
            <a:r>
              <a:rPr lang="es-BO" sz="3000" b="1" i="1" dirty="0" err="1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capita</a:t>
            </a:r>
            <a:r>
              <a:rPr lang="es-BO" sz="3000" b="1" i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s-BO" sz="3000" b="1" dirty="0">
                <a:solidFill>
                  <a:schemeClr val="tx2">
                    <a:lumMod val="50000"/>
                  </a:schemeClr>
                </a:solidFill>
                <a:latin typeface="Bodoni MT" panose="02070603080606020203" pitchFamily="18" charset="0"/>
              </a:rPr>
              <a:t>de carne</a:t>
            </a:r>
            <a:endParaRPr lang="es-BO" sz="3000" b="1" dirty="0">
              <a:solidFill>
                <a:schemeClr val="tx2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664048" y="5378617"/>
            <a:ext cx="627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1200" dirty="0"/>
              <a:t>Fuente: Elaboración propia con base en FAOSTAT</a:t>
            </a:r>
            <a:endParaRPr lang="es-BO" sz="12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674202" y="5854920"/>
            <a:ext cx="8811604" cy="142890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BO" sz="2646" b="1" dirty="0">
                <a:latin typeface="Bodoni MT" panose="02070603080606020203" pitchFamily="18" charset="0"/>
              </a:rPr>
              <a:t>El año 2012 el consumo per </a:t>
            </a:r>
            <a:r>
              <a:rPr lang="es-BO" sz="2646" b="1" dirty="0" err="1">
                <a:latin typeface="Bodoni MT" panose="02070603080606020203" pitchFamily="18" charset="0"/>
              </a:rPr>
              <a:t>capita</a:t>
            </a:r>
            <a:r>
              <a:rPr lang="es-BO" sz="2646" b="1" dirty="0">
                <a:latin typeface="Bodoni MT" panose="02070603080606020203" pitchFamily="18" charset="0"/>
              </a:rPr>
              <a:t> de carne vacuna para </a:t>
            </a:r>
            <a:r>
              <a:rPr lang="es-BO" sz="2646" b="1" dirty="0">
                <a:latin typeface="Bodoni MT" panose="02070603080606020203" pitchFamily="18" charset="0"/>
              </a:rPr>
              <a:t>U</a:t>
            </a:r>
            <a:r>
              <a:rPr lang="es-BO" sz="2646" b="1" dirty="0">
                <a:latin typeface="Bodoni MT" panose="02070603080606020203" pitchFamily="18" charset="0"/>
              </a:rPr>
              <a:t>ruguay fue de 98 kg, Argentina 56,7 kg, EEUU 25,3 kg (</a:t>
            </a:r>
            <a:r>
              <a:rPr lang="es-BO" sz="1984" b="1" dirty="0">
                <a:latin typeface="Bodoni MT" panose="02070603080606020203" pitchFamily="18" charset="0"/>
              </a:rPr>
              <a:t>Diario El País de Uruguay</a:t>
            </a:r>
            <a:r>
              <a:rPr lang="es-BO" sz="2646" b="1" dirty="0">
                <a:latin typeface="Bodoni MT" panose="02070603080606020203" pitchFamily="18" charset="0"/>
              </a:rPr>
              <a:t>)</a:t>
            </a:r>
            <a:endParaRPr lang="es-BO" sz="2646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785</Words>
  <Application>Microsoft Office PowerPoint</Application>
  <PresentationFormat>Personalizado</PresentationFormat>
  <Paragraphs>112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ＭＳ Ｐゴシック</vt:lpstr>
      <vt:lpstr>American Typewriter</vt:lpstr>
      <vt:lpstr>Arial</vt:lpstr>
      <vt:lpstr>Bodoni MT</vt:lpstr>
      <vt:lpstr>Calibri</vt:lpstr>
      <vt:lpstr>Courier New</vt:lpstr>
      <vt:lpstr>Times New Roman</vt:lpstr>
      <vt:lpstr>Tema de Office</vt:lpstr>
      <vt:lpstr>La Agricultura Familiar en Chaco Boliviano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Monica Montero</dc:creator>
  <cp:lastModifiedBy>Mario Vargas</cp:lastModifiedBy>
  <cp:revision>129</cp:revision>
  <cp:lastPrinted>2016-03-03T20:26:39Z</cp:lastPrinted>
  <dcterms:created xsi:type="dcterms:W3CDTF">2014-10-28T17:44:12Z</dcterms:created>
  <dcterms:modified xsi:type="dcterms:W3CDTF">2017-08-10T15:26:27Z</dcterms:modified>
</cp:coreProperties>
</file>