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79" r:id="rId3"/>
    <p:sldId id="257" r:id="rId4"/>
    <p:sldId id="269" r:id="rId5"/>
    <p:sldId id="268" r:id="rId6"/>
    <p:sldId id="270" r:id="rId7"/>
    <p:sldId id="271" r:id="rId8"/>
    <p:sldId id="259" r:id="rId9"/>
    <p:sldId id="258" r:id="rId10"/>
    <p:sldId id="260" r:id="rId11"/>
    <p:sldId id="262" r:id="rId12"/>
    <p:sldId id="277" r:id="rId13"/>
    <p:sldId id="263" r:id="rId14"/>
    <p:sldId id="264" r:id="rId15"/>
    <p:sldId id="266" r:id="rId16"/>
    <p:sldId id="280" r:id="rId17"/>
    <p:sldId id="281" r:id="rId18"/>
    <p:sldId id="282" r:id="rId19"/>
    <p:sldId id="267" r:id="rId20"/>
    <p:sldId id="272" r:id="rId21"/>
    <p:sldId id="273" r:id="rId22"/>
    <p:sldId id="274" r:id="rId23"/>
    <p:sldId id="275" r:id="rId24"/>
    <p:sldId id="276"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4" d="100"/>
          <a:sy n="84" d="100"/>
        </p:scale>
        <p:origin x="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138278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48040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689578-D3BA-4486-A625-0CEE9544DFC2}" type="slidenum">
              <a:rPr lang="es-ES" smtClean="0"/>
              <a:t>‹Nº›</a:t>
            </a:fld>
            <a:endParaRPr lang="es-E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66655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D2DAE36-8EA3-46B3-8461-EAC492FC755D}" type="datetimeFigureOut">
              <a:rPr lang="es-ES" smtClean="0"/>
              <a:t>11/08/2017</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250701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D2DAE36-8EA3-46B3-8461-EAC492FC755D}" type="datetimeFigureOut">
              <a:rPr lang="es-ES" smtClean="0"/>
              <a:t>11/08/2017</a:t>
            </a:fld>
            <a:endParaRPr lang="es-ES"/>
          </a:p>
        </p:txBody>
      </p:sp>
      <p:sp>
        <p:nvSpPr>
          <p:cNvPr id="6" name="Footer Placeholder 5"/>
          <p:cNvSpPr>
            <a:spLocks noGrp="1"/>
          </p:cNvSpPr>
          <p:nvPr>
            <p:ph type="ftr" sz="quarter" idx="11"/>
          </p:nvPr>
        </p:nvSpPr>
        <p:spPr/>
        <p:txBody>
          <a:bodyPr/>
          <a:lstStyle/>
          <a:p>
            <a:endParaRPr lang="es-E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689578-D3BA-4486-A625-0CEE9544DFC2}" type="slidenum">
              <a:rPr lang="es-ES" smtClean="0"/>
              <a:t>‹Nº›</a:t>
            </a:fld>
            <a:endParaRPr lang="es-E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63102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D2DAE36-8EA3-46B3-8461-EAC492FC755D}" type="datetimeFigureOut">
              <a:rPr lang="es-ES" smtClean="0"/>
              <a:t>11/08/2017</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1056596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334634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282227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67032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D2DAE36-8EA3-46B3-8461-EAC492FC755D}" type="datetimeFigureOut">
              <a:rPr lang="es-ES" smtClean="0"/>
              <a:t>11/08/2017</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275620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D2DAE36-8EA3-46B3-8461-EAC492FC755D}" type="datetimeFigureOut">
              <a:rPr lang="es-ES" smtClean="0"/>
              <a:t>11/08/2017</a:t>
            </a:fld>
            <a:endParaRPr lang="es-ES"/>
          </a:p>
        </p:txBody>
      </p:sp>
      <p:sp>
        <p:nvSpPr>
          <p:cNvPr id="6" name="Footer Placeholder 5"/>
          <p:cNvSpPr>
            <a:spLocks noGrp="1"/>
          </p:cNvSpPr>
          <p:nvPr>
            <p:ph type="ftr" sz="quarter" idx="11"/>
          </p:nvPr>
        </p:nvSpPr>
        <p:spPr/>
        <p:txBody>
          <a:bodyPr/>
          <a:lstStyle/>
          <a:p>
            <a:endParaRPr lang="es-E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369924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D2DAE36-8EA3-46B3-8461-EAC492FC755D}" type="datetimeFigureOut">
              <a:rPr lang="es-ES" smtClean="0"/>
              <a:t>11/08/2017</a:t>
            </a:fld>
            <a:endParaRPr lang="es-ES"/>
          </a:p>
        </p:txBody>
      </p:sp>
      <p:sp>
        <p:nvSpPr>
          <p:cNvPr id="8" name="Footer Placeholder 7"/>
          <p:cNvSpPr>
            <a:spLocks noGrp="1"/>
          </p:cNvSpPr>
          <p:nvPr>
            <p:ph type="ftr" sz="quarter" idx="11"/>
          </p:nvPr>
        </p:nvSpPr>
        <p:spPr/>
        <p:txBody>
          <a:bodyPr/>
          <a:lstStyle/>
          <a:p>
            <a:endParaRPr lang="es-E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364065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D2DAE36-8EA3-46B3-8461-EAC492FC755D}" type="datetimeFigureOut">
              <a:rPr lang="es-ES" smtClean="0"/>
              <a:t>11/08/2017</a:t>
            </a:fld>
            <a:endParaRPr lang="es-ES"/>
          </a:p>
        </p:txBody>
      </p:sp>
      <p:sp>
        <p:nvSpPr>
          <p:cNvPr id="4" name="Footer Placeholder 3"/>
          <p:cNvSpPr>
            <a:spLocks noGrp="1"/>
          </p:cNvSpPr>
          <p:nvPr>
            <p:ph type="ftr" sz="quarter" idx="11"/>
          </p:nvPr>
        </p:nvSpPr>
        <p:spPr/>
        <p:txBody>
          <a:bodyPr/>
          <a:lstStyle/>
          <a:p>
            <a:endParaRPr lang="es-E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8459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DAE36-8EA3-46B3-8461-EAC492FC755D}" type="datetimeFigureOut">
              <a:rPr lang="es-ES" smtClean="0"/>
              <a:t>11/08/2017</a:t>
            </a:fld>
            <a:endParaRPr lang="es-ES"/>
          </a:p>
        </p:txBody>
      </p:sp>
      <p:sp>
        <p:nvSpPr>
          <p:cNvPr id="3" name="Footer Placeholder 2"/>
          <p:cNvSpPr>
            <a:spLocks noGrp="1"/>
          </p:cNvSpPr>
          <p:nvPr>
            <p:ph type="ftr" sz="quarter" idx="11"/>
          </p:nvPr>
        </p:nvSpPr>
        <p:spPr/>
        <p:txBody>
          <a:bodyPr/>
          <a:lstStyle/>
          <a:p>
            <a:endParaRPr lang="es-E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173869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D2DAE36-8EA3-46B3-8461-EAC492FC755D}" type="datetimeFigureOut">
              <a:rPr lang="es-ES" smtClean="0"/>
              <a:t>11/08/2017</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424337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D2DAE36-8EA3-46B3-8461-EAC492FC755D}" type="datetimeFigureOut">
              <a:rPr lang="es-ES" smtClean="0"/>
              <a:t>11/08/2017</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689578-D3BA-4486-A625-0CEE9544DFC2}" type="slidenum">
              <a:rPr lang="es-ES" smtClean="0"/>
              <a:t>‹Nº›</a:t>
            </a:fld>
            <a:endParaRPr lang="es-ES"/>
          </a:p>
        </p:txBody>
      </p:sp>
    </p:spTree>
    <p:extLst>
      <p:ext uri="{BB962C8B-B14F-4D97-AF65-F5344CB8AC3E}">
        <p14:creationId xmlns:p14="http://schemas.microsoft.com/office/powerpoint/2010/main" val="1566621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D2DAE36-8EA3-46B3-8461-EAC492FC755D}" type="datetimeFigureOut">
              <a:rPr lang="es-ES" smtClean="0"/>
              <a:t>11/08/2017</a:t>
            </a:fld>
            <a:endParaRPr lang="es-E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6689578-D3BA-4486-A625-0CEE9544DFC2}" type="slidenum">
              <a:rPr lang="es-ES" smtClean="0"/>
              <a:t>‹Nº›</a:t>
            </a:fld>
            <a:endParaRPr lang="es-ES"/>
          </a:p>
        </p:txBody>
      </p:sp>
    </p:spTree>
    <p:extLst>
      <p:ext uri="{BB962C8B-B14F-4D97-AF65-F5344CB8AC3E}">
        <p14:creationId xmlns:p14="http://schemas.microsoft.com/office/powerpoint/2010/main" val="9694010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Lapa lapa men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371" y="390292"/>
            <a:ext cx="5243126" cy="449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2042804" y="4376854"/>
            <a:ext cx="8915399" cy="2262781"/>
          </a:xfrm>
        </p:spPr>
        <p:txBody>
          <a:bodyPr/>
          <a:lstStyle/>
          <a:p>
            <a:r>
              <a:rPr lang="es-ES" dirty="0" smtClean="0"/>
              <a:t>PRODUCCIÓN DE MIEL EN EL CHACO BOLIVIANO</a:t>
            </a:r>
            <a:endParaRPr lang="es-ES" dirty="0"/>
          </a:p>
        </p:txBody>
      </p:sp>
    </p:spTree>
    <p:extLst>
      <p:ext uri="{BB962C8B-B14F-4D97-AF65-F5344CB8AC3E}">
        <p14:creationId xmlns:p14="http://schemas.microsoft.com/office/powerpoint/2010/main" val="956058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9214" y="3791415"/>
            <a:ext cx="4603324" cy="985966"/>
          </a:xfrm>
        </p:spPr>
        <p:txBody>
          <a:bodyPr/>
          <a:lstStyle/>
          <a:p>
            <a:r>
              <a:rPr lang="es-ES" dirty="0" smtClean="0"/>
              <a:t>Apis melífera </a:t>
            </a:r>
            <a:endParaRPr lang="es-ES" dirty="0"/>
          </a:p>
        </p:txBody>
      </p:sp>
      <p:sp>
        <p:nvSpPr>
          <p:cNvPr id="3" name="Subtítulo 2"/>
          <p:cNvSpPr>
            <a:spLocks noGrp="1"/>
          </p:cNvSpPr>
          <p:nvPr>
            <p:ph type="subTitle" idx="1"/>
          </p:nvPr>
        </p:nvSpPr>
        <p:spPr/>
        <p:txBody>
          <a:bodyPr/>
          <a:lstStyle/>
          <a:p>
            <a:r>
              <a:rPr lang="es-ES" dirty="0" smtClean="0"/>
              <a:t>Abeja extranjera</a:t>
            </a:r>
            <a:endParaRPr lang="es-E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466104"/>
            <a:ext cx="3812788" cy="270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beja amaril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2370" y="2523547"/>
            <a:ext cx="2832410" cy="352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664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Producción de miel, polen, propóleos </a:t>
            </a:r>
            <a:endParaRPr lang="es-ES" dirty="0"/>
          </a:p>
        </p:txBody>
      </p:sp>
      <p:pic>
        <p:nvPicPr>
          <p:cNvPr id="4102" name="Picture 6" descr="Manejo otoñal0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9726" y="1464121"/>
            <a:ext cx="2386361" cy="217820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Manejo otoñal0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4746" y="1478293"/>
            <a:ext cx="2400300" cy="21858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nejo otoñal00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9726" y="4271278"/>
            <a:ext cx="2386361" cy="229157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Manejo otoñal00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4746" y="4173867"/>
            <a:ext cx="2400300" cy="23098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ol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3705" y="4110038"/>
            <a:ext cx="24003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POL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3705" y="1448440"/>
            <a:ext cx="2400300" cy="22157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8"/>
          <p:cNvSpPr>
            <a:spLocks noChangeArrowheads="1"/>
          </p:cNvSpPr>
          <p:nvPr/>
        </p:nvSpPr>
        <p:spPr bwMode="auto">
          <a:xfrm>
            <a:off x="0" y="2867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BO" sz="11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BO" sz="1800" b="0" i="0" u="none" strike="noStrike" cap="none" normalizeH="0" baseline="0" smtClean="0">
              <a:ln>
                <a:noFill/>
              </a:ln>
              <a:solidFill>
                <a:schemeClr val="tx1"/>
              </a:solidFill>
              <a:effectLst/>
              <a:latin typeface="Arial" panose="020B0604020202020204" pitchFamily="34" charset="0"/>
            </a:endParaRPr>
          </a:p>
        </p:txBody>
      </p:sp>
      <p:sp>
        <p:nvSpPr>
          <p:cNvPr id="7" name="Rectangle 10"/>
          <p:cNvSpPr>
            <a:spLocks noChangeArrowheads="1"/>
          </p:cNvSpPr>
          <p:nvPr/>
        </p:nvSpPr>
        <p:spPr bwMode="auto">
          <a:xfrm>
            <a:off x="0" y="8439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BO" sz="11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BO" sz="1800" b="0" i="0" u="none" strike="noStrike" cap="none" normalizeH="0" baseline="0" smtClean="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11134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BO" sz="11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(Trampa de propóleos – boliviana)                        (Cosecha manual)</a:t>
            </a:r>
            <a:endParaRPr kumimoji="0" lang="es-BO" sz="1200" b="0" i="0" u="none" strike="noStrike" cap="none" normalizeH="0" baseline="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BO" sz="11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COSECHA DE POLEN</a:t>
            </a:r>
            <a:endParaRPr kumimoji="0" lang="es-BO" sz="1200" b="0" i="0" u="none" strike="noStrike" cap="none" normalizeH="0" baseline="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BO" sz="1800" b="0" i="0" u="none" strike="noStrike" cap="none" normalizeH="0" baseline="0" smtClean="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13925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BO" sz="11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BO" sz="1800" b="0" i="0" u="none" strike="noStrike" cap="none" normalizeH="0" baseline="0" smtClean="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16268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BO" sz="11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(Trampa polen – boliviana)                                    (Polen)</a:t>
            </a:r>
            <a:endParaRPr kumimoji="0" lang="es-BO"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2471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Características principales de los productos apícolas</a:t>
            </a:r>
            <a:endParaRPr lang="es-ES" dirty="0"/>
          </a:p>
        </p:txBody>
      </p:sp>
      <p:sp>
        <p:nvSpPr>
          <p:cNvPr id="3" name="Marcador de contenido 2"/>
          <p:cNvSpPr>
            <a:spLocks noGrp="1"/>
          </p:cNvSpPr>
          <p:nvPr>
            <p:ph idx="1"/>
          </p:nvPr>
        </p:nvSpPr>
        <p:spPr/>
        <p:txBody>
          <a:bodyPr>
            <a:normAutofit fontScale="92500"/>
          </a:bodyPr>
          <a:lstStyle/>
          <a:p>
            <a:r>
              <a:rPr lang="es-ES" dirty="0" smtClean="0"/>
              <a:t>PROPOLEOS: </a:t>
            </a:r>
            <a:r>
              <a:rPr lang="es-ES" dirty="0"/>
              <a:t>Antibacteriano, antimicótico, </a:t>
            </a:r>
            <a:r>
              <a:rPr lang="es-ES" dirty="0" err="1"/>
              <a:t>anticolesterolémico</a:t>
            </a:r>
            <a:r>
              <a:rPr lang="es-ES" dirty="0"/>
              <a:t>, antiparasitario, antiinflamatorio, antioxidante, antitóxico, </a:t>
            </a:r>
            <a:r>
              <a:rPr lang="es-ES" dirty="0" err="1"/>
              <a:t>antiálergico</a:t>
            </a:r>
            <a:r>
              <a:rPr lang="es-ES" dirty="0"/>
              <a:t>, analgésico, </a:t>
            </a:r>
            <a:r>
              <a:rPr lang="es-ES" dirty="0" smtClean="0"/>
              <a:t>anestésico</a:t>
            </a:r>
            <a:r>
              <a:rPr lang="es-ES" dirty="0"/>
              <a:t>, antituberculoso, antiviral, </a:t>
            </a:r>
            <a:r>
              <a:rPr lang="es-ES" dirty="0" err="1"/>
              <a:t>citostático</a:t>
            </a:r>
            <a:r>
              <a:rPr lang="es-ES" dirty="0"/>
              <a:t>, desodorante, </a:t>
            </a:r>
            <a:r>
              <a:rPr lang="es-ES" dirty="0" err="1"/>
              <a:t>epitelizante</a:t>
            </a:r>
            <a:r>
              <a:rPr lang="es-ES" dirty="0"/>
              <a:t>,  estimulante de la </a:t>
            </a:r>
            <a:r>
              <a:rPr lang="es-ES" dirty="0" err="1"/>
              <a:t>inmunogénesis</a:t>
            </a:r>
            <a:r>
              <a:rPr lang="es-ES" dirty="0"/>
              <a:t>, </a:t>
            </a:r>
            <a:r>
              <a:rPr lang="es-ES" dirty="0" err="1"/>
              <a:t>fitoinhibidor</a:t>
            </a:r>
            <a:r>
              <a:rPr lang="es-ES" dirty="0"/>
              <a:t>, hemostático, hipotensor y </a:t>
            </a:r>
            <a:r>
              <a:rPr lang="es-ES" dirty="0" err="1"/>
              <a:t>termoestabiliador</a:t>
            </a:r>
            <a:r>
              <a:rPr lang="es-ES" dirty="0"/>
              <a:t>.</a:t>
            </a:r>
          </a:p>
          <a:p>
            <a:r>
              <a:rPr lang="es-ES" dirty="0" smtClean="0"/>
              <a:t>POLEN: </a:t>
            </a:r>
            <a:r>
              <a:rPr lang="es-ES" dirty="0"/>
              <a:t>Posee un contenido proteico 3 veces superior  a la carne y los lácteos. Es el único que aporta los 23 aminoácidos necesarios al organismo y una gran riqueza de vitaminas y minerales. </a:t>
            </a:r>
            <a:endParaRPr lang="es-ES" dirty="0" smtClean="0"/>
          </a:p>
          <a:p>
            <a:r>
              <a:rPr lang="es-ES" dirty="0" smtClean="0"/>
              <a:t>MIEL: </a:t>
            </a:r>
            <a:r>
              <a:rPr lang="es-ES_tradnl" dirty="0"/>
              <a:t>Está compuesta por  hidratos de carbono, aminoácidos, minerales, ácidos orgánicos, vitaminas y enzimas, es suavemente laxante, estimula el apetito</a:t>
            </a:r>
            <a:r>
              <a:rPr lang="es-ES_tradnl" dirty="0" smtClean="0"/>
              <a:t>. El </a:t>
            </a:r>
            <a:r>
              <a:rPr lang="es-ES_tradnl" dirty="0"/>
              <a:t>97% de los hidratos de carbono son azúcares simples, </a:t>
            </a:r>
            <a:r>
              <a:rPr lang="es-ES_tradnl" dirty="0" err="1"/>
              <a:t>predigeridas</a:t>
            </a:r>
            <a:r>
              <a:rPr lang="es-ES_tradnl" dirty="0"/>
              <a:t> por enzimas que aporta la abeja y que en pocos minutos llegan al torrente sanguíneo, por el cual es recomendable para incrementar la resistencia al cansancio físico e intelectual. </a:t>
            </a:r>
            <a:endParaRPr lang="es-ES" dirty="0"/>
          </a:p>
        </p:txBody>
      </p:sp>
    </p:spTree>
    <p:extLst>
      <p:ext uri="{BB962C8B-B14F-4D97-AF65-F5344CB8AC3E}">
        <p14:creationId xmlns:p14="http://schemas.microsoft.com/office/powerpoint/2010/main" val="1623823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Potencial </a:t>
            </a:r>
            <a:endParaRPr lang="es-ES"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9417" y="1503556"/>
            <a:ext cx="3976583" cy="2278222"/>
          </a:xfrm>
        </p:spPr>
      </p:pic>
      <p:sp>
        <p:nvSpPr>
          <p:cNvPr id="6" name="CuadroTexto 5"/>
          <p:cNvSpPr txBox="1"/>
          <p:nvPr/>
        </p:nvSpPr>
        <p:spPr>
          <a:xfrm>
            <a:off x="6955190" y="697857"/>
            <a:ext cx="4267200" cy="3083921"/>
          </a:xfrm>
          <a:prstGeom prst="rect">
            <a:avLst/>
          </a:prstGeom>
          <a:noFill/>
        </p:spPr>
        <p:txBody>
          <a:bodyPr wrap="square" rtlCol="0">
            <a:spAutoFit/>
          </a:bodyPr>
          <a:lstStyle/>
          <a:p>
            <a:pPr>
              <a:lnSpc>
                <a:spcPct val="90000"/>
              </a:lnSpc>
              <a:defRPr/>
            </a:pPr>
            <a:r>
              <a:rPr lang="es-ES" b="1" dirty="0" smtClean="0"/>
              <a:t>PRODUCCIÓN DE POLEN</a:t>
            </a:r>
          </a:p>
          <a:p>
            <a:pPr>
              <a:lnSpc>
                <a:spcPct val="90000"/>
              </a:lnSpc>
              <a:defRPr/>
            </a:pPr>
            <a:endParaRPr lang="es-ES" dirty="0" smtClean="0"/>
          </a:p>
          <a:p>
            <a:pPr>
              <a:lnSpc>
                <a:spcPct val="90000"/>
              </a:lnSpc>
              <a:defRPr/>
            </a:pPr>
            <a:r>
              <a:rPr lang="es-ES" dirty="0" smtClean="0"/>
              <a:t>Promedio </a:t>
            </a:r>
            <a:r>
              <a:rPr lang="es-ES" dirty="0"/>
              <a:t>diario por Colmena:                 	75,5 gramos</a:t>
            </a:r>
          </a:p>
          <a:p>
            <a:pPr>
              <a:lnSpc>
                <a:spcPct val="90000"/>
              </a:lnSpc>
              <a:defRPr/>
            </a:pPr>
            <a:r>
              <a:rPr lang="es-ES" dirty="0"/>
              <a:t>Promedio diario por </a:t>
            </a:r>
            <a:r>
              <a:rPr lang="es-ES" dirty="0" err="1"/>
              <a:t>Apiario</a:t>
            </a:r>
            <a:r>
              <a:rPr lang="es-ES" dirty="0"/>
              <a:t> (55):                   	4 kilos</a:t>
            </a:r>
          </a:p>
          <a:p>
            <a:pPr>
              <a:lnSpc>
                <a:spcPct val="90000"/>
              </a:lnSpc>
              <a:defRPr/>
            </a:pPr>
            <a:r>
              <a:rPr lang="es-ES" dirty="0"/>
              <a:t>Total mensual por </a:t>
            </a:r>
            <a:r>
              <a:rPr lang="es-ES" dirty="0" err="1"/>
              <a:t>apiario</a:t>
            </a:r>
            <a:r>
              <a:rPr lang="es-ES" dirty="0"/>
              <a:t>:                                             	126 kilos</a:t>
            </a:r>
          </a:p>
          <a:p>
            <a:pPr>
              <a:lnSpc>
                <a:spcPct val="90000"/>
              </a:lnSpc>
              <a:defRPr/>
            </a:pPr>
            <a:r>
              <a:rPr lang="es-ES" dirty="0"/>
              <a:t>Total anual por Colmena:</a:t>
            </a:r>
          </a:p>
          <a:p>
            <a:pPr>
              <a:lnSpc>
                <a:spcPct val="90000"/>
              </a:lnSpc>
              <a:defRPr/>
            </a:pPr>
            <a:r>
              <a:rPr lang="es-ES" dirty="0"/>
              <a:t>	27,5 kilos</a:t>
            </a:r>
          </a:p>
          <a:p>
            <a:pPr>
              <a:lnSpc>
                <a:spcPct val="90000"/>
              </a:lnSpc>
              <a:defRPr/>
            </a:pPr>
            <a:r>
              <a:rPr lang="es-ES" dirty="0"/>
              <a:t>Total anual </a:t>
            </a:r>
            <a:r>
              <a:rPr lang="es-ES" dirty="0" err="1"/>
              <a:t>Apiario</a:t>
            </a:r>
            <a:r>
              <a:rPr lang="es-ES" dirty="0"/>
              <a:t>  de 55:                 </a:t>
            </a:r>
          </a:p>
          <a:p>
            <a:pPr>
              <a:lnSpc>
                <a:spcPct val="90000"/>
              </a:lnSpc>
              <a:defRPr/>
            </a:pPr>
            <a:r>
              <a:rPr lang="es-ES" dirty="0"/>
              <a:t>	1.500 kilos</a:t>
            </a:r>
          </a:p>
        </p:txBody>
      </p:sp>
      <p:sp>
        <p:nvSpPr>
          <p:cNvPr id="7" name="CuadroTexto 6"/>
          <p:cNvSpPr txBox="1"/>
          <p:nvPr/>
        </p:nvSpPr>
        <p:spPr>
          <a:xfrm>
            <a:off x="6955190" y="4199466"/>
            <a:ext cx="4042656" cy="2031325"/>
          </a:xfrm>
          <a:prstGeom prst="rect">
            <a:avLst/>
          </a:prstGeom>
          <a:noFill/>
        </p:spPr>
        <p:txBody>
          <a:bodyPr wrap="square" rtlCol="0">
            <a:spAutoFit/>
          </a:bodyPr>
          <a:lstStyle/>
          <a:p>
            <a:r>
              <a:rPr lang="es-ES" b="1" dirty="0" smtClean="0"/>
              <a:t>PRODUCCIÓN DE MIEL</a:t>
            </a:r>
          </a:p>
          <a:p>
            <a:endParaRPr lang="es-ES" dirty="0" smtClean="0"/>
          </a:p>
          <a:p>
            <a:r>
              <a:rPr lang="es-ES" dirty="0" smtClean="0"/>
              <a:t>Promedio </a:t>
            </a:r>
            <a:r>
              <a:rPr lang="es-ES" dirty="0"/>
              <a:t>por colmena:  </a:t>
            </a:r>
            <a:r>
              <a:rPr lang="es-ES" dirty="0" smtClean="0"/>
              <a:t>20-25  </a:t>
            </a:r>
            <a:r>
              <a:rPr lang="es-ES" dirty="0"/>
              <a:t>Kg.</a:t>
            </a:r>
          </a:p>
          <a:p>
            <a:r>
              <a:rPr lang="es-ES" dirty="0"/>
              <a:t>Promedio por </a:t>
            </a:r>
            <a:r>
              <a:rPr lang="es-ES" dirty="0" err="1" smtClean="0"/>
              <a:t>apiario</a:t>
            </a:r>
            <a:r>
              <a:rPr lang="es-ES" dirty="0" smtClean="0"/>
              <a:t> (40): </a:t>
            </a:r>
            <a:r>
              <a:rPr lang="es-ES" dirty="0"/>
              <a:t>1.000 Kg.</a:t>
            </a:r>
          </a:p>
          <a:p>
            <a:endParaRPr lang="es-ES" dirty="0"/>
          </a:p>
          <a:p>
            <a:r>
              <a:rPr lang="es-ES" dirty="0" smtClean="0"/>
              <a:t>Aprox. Entre 50 y 60 toneladas año</a:t>
            </a:r>
            <a:endParaRPr lang="es-ES" dirty="0"/>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416" y="4060649"/>
            <a:ext cx="3976583" cy="226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395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Oportunidades</a:t>
            </a:r>
            <a:endParaRPr lang="es-ES" dirty="0"/>
          </a:p>
        </p:txBody>
      </p:sp>
      <p:pic>
        <p:nvPicPr>
          <p:cNvPr id="3074" name="Picture 2" descr="Productos locale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8823" y="1905000"/>
            <a:ext cx="41338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7048768" y="1905000"/>
            <a:ext cx="4135905" cy="2874633"/>
          </a:xfrm>
          <a:prstGeom prst="rect">
            <a:avLst/>
          </a:prstGeom>
          <a:noFill/>
        </p:spPr>
        <p:txBody>
          <a:bodyPr wrap="square" rtlCol="0">
            <a:spAutoFit/>
          </a:bodyPr>
          <a:lstStyle/>
          <a:p>
            <a:pPr algn="just">
              <a:lnSpc>
                <a:spcPct val="80000"/>
              </a:lnSpc>
            </a:pPr>
            <a:r>
              <a:rPr lang="es-ES" dirty="0"/>
              <a:t>La demanda </a:t>
            </a:r>
            <a:r>
              <a:rPr lang="es-ES" dirty="0" smtClean="0"/>
              <a:t>de </a:t>
            </a:r>
            <a:r>
              <a:rPr lang="es-ES" dirty="0"/>
              <a:t>miel orgánica se acrecienta en el mundo debido al excesivo uso de pesticidas en la agricultura, quedando muy pocos lugares aptos para producir miles de toneladas de miel pura y libre de contaminantes.</a:t>
            </a:r>
          </a:p>
          <a:p>
            <a:pPr algn="just">
              <a:lnSpc>
                <a:spcPct val="80000"/>
              </a:lnSpc>
            </a:pPr>
            <a:endParaRPr lang="es-ES" sz="1000" dirty="0"/>
          </a:p>
          <a:p>
            <a:pPr algn="just">
              <a:lnSpc>
                <a:spcPct val="80000"/>
              </a:lnSpc>
            </a:pPr>
            <a:r>
              <a:rPr lang="es-MX" dirty="0"/>
              <a:t>Considerando que naturalmente en el </a:t>
            </a:r>
            <a:r>
              <a:rPr lang="es-MX" dirty="0" smtClean="0"/>
              <a:t>Chaco boliviano se </a:t>
            </a:r>
            <a:r>
              <a:rPr lang="es-MX" dirty="0"/>
              <a:t>encuentran 7 enjambres por ha de vegetación, la región alberga más de 400 mil colonias </a:t>
            </a:r>
            <a:r>
              <a:rPr lang="es-MX" dirty="0" smtClean="0"/>
              <a:t>libres</a:t>
            </a:r>
            <a:endParaRPr lang="es-ES" dirty="0"/>
          </a:p>
        </p:txBody>
      </p:sp>
    </p:spTree>
    <p:extLst>
      <p:ext uri="{BB962C8B-B14F-4D97-AF65-F5344CB8AC3E}">
        <p14:creationId xmlns:p14="http://schemas.microsoft.com/office/powerpoint/2010/main" val="1140779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Desafíos </a:t>
            </a:r>
            <a:endParaRPr lang="es-ES" dirty="0"/>
          </a:p>
        </p:txBody>
      </p:sp>
      <p:sp>
        <p:nvSpPr>
          <p:cNvPr id="5" name="CuadroTexto 4"/>
          <p:cNvSpPr txBox="1"/>
          <p:nvPr/>
        </p:nvSpPr>
        <p:spPr>
          <a:xfrm>
            <a:off x="6410227" y="1067756"/>
            <a:ext cx="4081347" cy="5909310"/>
          </a:xfrm>
          <a:prstGeom prst="rect">
            <a:avLst/>
          </a:prstGeom>
          <a:noFill/>
        </p:spPr>
        <p:txBody>
          <a:bodyPr wrap="square" rtlCol="0">
            <a:spAutoFit/>
          </a:bodyPr>
          <a:lstStyle/>
          <a:p>
            <a:pPr algn="just">
              <a:buFontTx/>
              <a:buChar char="•"/>
            </a:pPr>
            <a:r>
              <a:rPr lang="es-MX" dirty="0"/>
              <a:t>	Hasta ahora sólo se han realizado estudios a nivel de Botánica sobre las plantas de la región del Chaco, pero desde el punto de vista de la producción de polen(</a:t>
            </a:r>
            <a:r>
              <a:rPr lang="es-MX" dirty="0" err="1"/>
              <a:t>Jevora</a:t>
            </a:r>
            <a:r>
              <a:rPr lang="es-MX" dirty="0"/>
              <a:t>), no se ha hecho el inventario sobre la cantidad de plantas </a:t>
            </a:r>
            <a:r>
              <a:rPr lang="es-MX" dirty="0" err="1"/>
              <a:t>poliníferas</a:t>
            </a:r>
            <a:r>
              <a:rPr lang="es-MX" dirty="0"/>
              <a:t> por hectárea. </a:t>
            </a:r>
          </a:p>
          <a:p>
            <a:pPr algn="just"/>
            <a:endParaRPr lang="es-MX" dirty="0"/>
          </a:p>
          <a:p>
            <a:pPr algn="just">
              <a:buFontTx/>
              <a:buChar char="•"/>
            </a:pPr>
            <a:r>
              <a:rPr lang="es-MX" dirty="0"/>
              <a:t>	Tampoco se cuenta con un registro de épocas de floración de las plantas que podrían aprovecharse para el diseño de un Calendario Apícola.</a:t>
            </a:r>
          </a:p>
          <a:p>
            <a:pPr algn="just"/>
            <a:r>
              <a:rPr lang="es-MX" dirty="0"/>
              <a:t> </a:t>
            </a:r>
          </a:p>
          <a:p>
            <a:pPr algn="just">
              <a:buFontTx/>
              <a:buChar char="•"/>
            </a:pPr>
            <a:r>
              <a:rPr lang="es-MX" dirty="0"/>
              <a:t>	Lo mismo ocurre con las plantas nectaríferas para la producción de miel; y con aquellas cuyas resinas cuentan para la producción de Propóleos. </a:t>
            </a:r>
            <a:endParaRPr lang="es-ES" dirty="0"/>
          </a:p>
          <a:p>
            <a:endParaRPr lang="es-ES"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927" y="1545911"/>
            <a:ext cx="3445262" cy="4953000"/>
          </a:xfrm>
          <a:prstGeom prst="rect">
            <a:avLst/>
          </a:prstGeom>
        </p:spPr>
      </p:pic>
    </p:spTree>
    <p:extLst>
      <p:ext uri="{BB962C8B-B14F-4D97-AF65-F5344CB8AC3E}">
        <p14:creationId xmlns:p14="http://schemas.microsoft.com/office/powerpoint/2010/main" val="36797366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21980" y="1616927"/>
            <a:ext cx="7961971" cy="4801314"/>
          </a:xfrm>
          <a:prstGeom prst="rect">
            <a:avLst/>
          </a:prstGeom>
          <a:noFill/>
        </p:spPr>
        <p:txBody>
          <a:bodyPr wrap="square" rtlCol="0">
            <a:spAutoFit/>
          </a:bodyPr>
          <a:lstStyle/>
          <a:p>
            <a:pPr lvl="0" algn="just" eaLnBrk="0" fontAlgn="base" hangingPunct="0">
              <a:spcBef>
                <a:spcPct val="0"/>
              </a:spcBef>
              <a:spcAft>
                <a:spcPct val="0"/>
              </a:spcAft>
            </a:pP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La gran variabilidad de especies apícolas no asegura la obtención de buenas cosechas de miel y polen, sino que más bien, depende de las aptitudes de la especie(s) para producir néctar y/o polen en forma constante y abundante. </a:t>
            </a:r>
            <a:endParaRPr lang="es-BO" sz="2000" dirty="0">
              <a:ea typeface="Times New Roman" panose="02020603050405020304" pitchFamily="18" charset="0"/>
            </a:endParaRPr>
          </a:p>
          <a:p>
            <a:pPr lvl="0" algn="just" eaLnBrk="0" fontAlgn="base" hangingPunct="0">
              <a:spcBef>
                <a:spcPct val="0"/>
              </a:spcBef>
              <a:spcAft>
                <a:spcPct val="0"/>
              </a:spcAft>
            </a:pP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En la Zona Norte se presenta una secuencia floral de especies nativas completa y continua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(Acacia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albicorticata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Geoffroea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decorticans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Prosopis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Enterolobium</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Acacia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seyal</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Ziziphus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mistol,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Anadenanthera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colubrina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Acacia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etilis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Myrospermun</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frustescens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Schinopsis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esta floración nativa es acrecentada por el cultivo tradicional del maíz aptas para producción  de miel y polen en los meses de Agosto a Noviembre y de Enero a Marzo.</a:t>
            </a:r>
            <a:endParaRPr lang="es-BO" sz="2000" dirty="0">
              <a:ea typeface="Times New Roman" panose="02020603050405020304" pitchFamily="18" charset="0"/>
            </a:endParaRPr>
          </a:p>
          <a:p>
            <a:pPr lvl="0" algn="just" eaLnBrk="0" fontAlgn="base" hangingPunct="0">
              <a:spcBef>
                <a:spcPct val="0"/>
              </a:spcBef>
              <a:spcAft>
                <a:spcPct val="0"/>
              </a:spcAft>
            </a:pP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En la Zona Sur es necesario indicar que especies como: El garrancho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(Acacia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etilis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y el </a:t>
            </a:r>
            <a:r>
              <a:rPr lang="es-BO" dirty="0" err="1">
                <a:solidFill>
                  <a:srgbClr val="000000"/>
                </a:solidFill>
                <a:latin typeface="Arial" panose="020B0604020202020204" pitchFamily="34" charset="0"/>
                <a:ea typeface="Times New Roman" panose="02020603050405020304" pitchFamily="18" charset="0"/>
                <a:cs typeface="Arial" panose="020B0604020202020204" pitchFamily="34" charset="0"/>
              </a:rPr>
              <a:t>yukeri</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dirty="0" err="1">
                <a:solidFill>
                  <a:srgbClr val="000000"/>
                </a:solidFill>
                <a:latin typeface="Arial" panose="020B0604020202020204" pitchFamily="34" charset="0"/>
                <a:ea typeface="Times New Roman" panose="02020603050405020304" pitchFamily="18" charset="0"/>
                <a:cs typeface="Arial" panose="020B0604020202020204" pitchFamily="34" charset="0"/>
              </a:rPr>
              <a:t>guasu</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(Acacia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a pesar de tener un período de floración largo (más de dos meses), con una excelente preferencia por sus néctares y/o polen, su importancia se ve minimizada por su escasa densidad (plantas/ha). </a:t>
            </a:r>
            <a:endParaRPr lang="es-BO" sz="2000" dirty="0">
              <a:ea typeface="Times New Roman" panose="02020603050405020304" pitchFamily="18" charset="0"/>
            </a:endParaRPr>
          </a:p>
          <a:p>
            <a:endParaRPr lang="es-ES" dirty="0"/>
          </a:p>
        </p:txBody>
      </p:sp>
      <p:sp>
        <p:nvSpPr>
          <p:cNvPr id="6" name="CuadroTexto 5"/>
          <p:cNvSpPr txBox="1"/>
          <p:nvPr/>
        </p:nvSpPr>
        <p:spPr>
          <a:xfrm>
            <a:off x="3021980" y="635620"/>
            <a:ext cx="7304049" cy="646331"/>
          </a:xfrm>
          <a:prstGeom prst="rect">
            <a:avLst/>
          </a:prstGeom>
          <a:noFill/>
        </p:spPr>
        <p:txBody>
          <a:bodyPr wrap="square" rtlCol="0">
            <a:spAutoFit/>
          </a:bodyPr>
          <a:lstStyle/>
          <a:p>
            <a:r>
              <a:rPr lang="es-ES" b="1" dirty="0" smtClean="0"/>
              <a:t>Estudio de Potencial apícola – PETROMAAS – FUNDACIÓN CHACO </a:t>
            </a:r>
            <a:endParaRPr lang="es-ES" b="1" dirty="0"/>
          </a:p>
        </p:txBody>
      </p:sp>
    </p:spTree>
    <p:extLst>
      <p:ext uri="{BB962C8B-B14F-4D97-AF65-F5344CB8AC3E}">
        <p14:creationId xmlns:p14="http://schemas.microsoft.com/office/powerpoint/2010/main" val="4115110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t>Estudio de Potencial apícola – PETROMAAS – FUNDACIÓN CHACO </a:t>
            </a:r>
            <a:br>
              <a:rPr lang="es-ES" b="1" dirty="0"/>
            </a:br>
            <a:endParaRPr lang="es-ES" dirty="0"/>
          </a:p>
        </p:txBody>
      </p:sp>
      <p:sp>
        <p:nvSpPr>
          <p:cNvPr id="3" name="Marcador de contenido 2"/>
          <p:cNvSpPr>
            <a:spLocks noGrp="1"/>
          </p:cNvSpPr>
          <p:nvPr>
            <p:ph idx="1"/>
          </p:nvPr>
        </p:nvSpPr>
        <p:spPr/>
        <p:txBody>
          <a:bodyPr>
            <a:normAutofit fontScale="92500" lnSpcReduction="20000"/>
          </a:bodyPr>
          <a:lstStyle/>
          <a:p>
            <a:pPr lvl="0" algn="just" eaLnBrk="0" fontAlgn="base" hangingPunct="0">
              <a:spcBef>
                <a:spcPct val="0"/>
              </a:spcBef>
              <a:spcAft>
                <a:spcPct val="0"/>
              </a:spcAft>
            </a:pP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En general se observó un gran número de plantas útiles para la apicultura, sin embargo, es notorio que las especies importantes para una apicultura comercial y productiva son muy pocas, por lo que es necesario el repoblamiento de áreas deprimidas con especies de múltiple propósito: producción de néctar y polen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Capparis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Acacia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Chorisia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cultivos asociados para producción de forraje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Lepidaploa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Panicum</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Stilozobium</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aterrinum</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producción de madera y leña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(L.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leucocephala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colubrina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M. </a:t>
            </a:r>
            <a:r>
              <a:rPr lang="es-BO" i="1" dirty="0" err="1">
                <a:latin typeface="Arial" panose="020B0604020202020204" pitchFamily="34" charset="0"/>
                <a:ea typeface="Times New Roman" panose="02020603050405020304" pitchFamily="18" charset="0"/>
                <a:cs typeface="Arial" panose="020B0604020202020204" pitchFamily="34" charset="0"/>
              </a:rPr>
              <a:t>frustescens</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manejo de cercos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 aroma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Timandra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L.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Leucocephala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Lepidaploa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mejoramiento de barbechos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Lepidaploa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Ricinus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communis</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Capparis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S.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aterrinum</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o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Lab</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Lab</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purpureus</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control de erosión, protección y  nitrogenado del suelo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 aroma;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Pluchea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fastigiata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M. </a:t>
            </a:r>
            <a:r>
              <a:rPr lang="es-BO" i="1" dirty="0" err="1">
                <a:latin typeface="Arial" panose="020B0604020202020204" pitchFamily="34" charset="0"/>
                <a:ea typeface="Times New Roman" panose="02020603050405020304" pitchFamily="18" charset="0"/>
                <a:cs typeface="Arial" panose="020B0604020202020204" pitchFamily="34" charset="0"/>
              </a:rPr>
              <a:t>frustescens</a:t>
            </a:r>
            <a:r>
              <a:rPr lang="es-BO" i="1" dirty="0">
                <a:latin typeface="Arial" panose="020B0604020202020204" pitchFamily="34" charset="0"/>
                <a:ea typeface="Times New Roman" panose="02020603050405020304" pitchFamily="18" charset="0"/>
                <a:cs typeface="Arial" panose="020B0604020202020204" pitchFamily="34" charset="0"/>
              </a:rPr>
              <a:t>) </a:t>
            </a:r>
            <a:endParaRPr lang="es-BO" sz="2000" dirty="0">
              <a:ea typeface="Times New Roman" panose="02020603050405020304" pitchFamily="18" charset="0"/>
            </a:endParaRPr>
          </a:p>
          <a:p>
            <a:pPr lvl="0" algn="just" eaLnBrk="0" fontAlgn="base" hangingPunct="0">
              <a:spcBef>
                <a:spcPct val="0"/>
              </a:spcBef>
              <a:spcAft>
                <a:spcPct val="0"/>
              </a:spcAft>
            </a:pP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Las zonas estudiadas presenta flujo nectarífero y </a:t>
            </a:r>
            <a:r>
              <a:rPr lang="es-BO" dirty="0" err="1">
                <a:solidFill>
                  <a:srgbClr val="000000"/>
                </a:solidFill>
                <a:latin typeface="Arial" panose="020B0604020202020204" pitchFamily="34" charset="0"/>
                <a:ea typeface="Times New Roman" panose="02020603050405020304" pitchFamily="18" charset="0"/>
                <a:cs typeface="Arial" panose="020B0604020202020204" pitchFamily="34" charset="0"/>
              </a:rPr>
              <a:t>polinífero</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durante todo el año, sin embargo se encuentra dispersa por lo que se hace necesario la práctica de alimentación artificial de mantenimiento, favoreciendo una producción promedio de miel superior a los 20 Kg./colmena.  Para las abejas existe competencia con el ganado mayor que utiliza especies de aprovechamiento apícola. El ganado no cuenta con cercos eficientes para el manejo controlado.</a:t>
            </a:r>
            <a:endParaRPr lang="es-BO" sz="2000" dirty="0">
              <a:ea typeface="Times New Roman" panose="02020603050405020304" pitchFamily="18" charset="0"/>
            </a:endParaRPr>
          </a:p>
          <a:p>
            <a:endParaRPr lang="es-ES" dirty="0"/>
          </a:p>
        </p:txBody>
      </p:sp>
    </p:spTree>
    <p:extLst>
      <p:ext uri="{BB962C8B-B14F-4D97-AF65-F5344CB8AC3E}">
        <p14:creationId xmlns:p14="http://schemas.microsoft.com/office/powerpoint/2010/main" val="2866541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Estudio de Potencial apícola – PETROMAAS – FUNDACIÓN CHACO </a:t>
            </a:r>
          </a:p>
        </p:txBody>
      </p:sp>
      <p:sp>
        <p:nvSpPr>
          <p:cNvPr id="3" name="Marcador de contenido 2"/>
          <p:cNvSpPr>
            <a:spLocks noGrp="1"/>
          </p:cNvSpPr>
          <p:nvPr>
            <p:ph idx="1"/>
          </p:nvPr>
        </p:nvSpPr>
        <p:spPr/>
        <p:txBody>
          <a:bodyPr>
            <a:normAutofit fontScale="92500"/>
          </a:bodyPr>
          <a:lstStyle/>
          <a:p>
            <a:pPr lvl="0" algn="just" eaLnBrk="0" fontAlgn="base" hangingPunct="0">
              <a:spcBef>
                <a:spcPct val="0"/>
              </a:spcBef>
              <a:spcAft>
                <a:spcPct val="0"/>
              </a:spcAft>
            </a:pPr>
            <a:r>
              <a:rPr lang="es-BO"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Las </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mieles obtenidas en estas zonas, presentan características particulares y adecuadas según la época de floración (se identifican 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Prosopis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Algarrobo,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Acacias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Capparis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que permiten su fácil mercadeo debido a su elevada calidad. La calidad de los propóleos es alta y de un importante uso terapéutico (se identifica principalmente a la Quina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Pogonunus</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Tubulosus</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como especie </a:t>
            </a:r>
            <a:r>
              <a:rPr lang="es-BO" dirty="0" err="1">
                <a:solidFill>
                  <a:srgbClr val="000000"/>
                </a:solidFill>
                <a:latin typeface="Arial" panose="020B0604020202020204" pitchFamily="34" charset="0"/>
                <a:ea typeface="Times New Roman" panose="02020603050405020304" pitchFamily="18" charset="0"/>
                <a:cs typeface="Arial" panose="020B0604020202020204" pitchFamily="34" charset="0"/>
              </a:rPr>
              <a:t>propólifera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El polen recolectado es de agradable sabor y de alta capacidad vitamínica (Identificadas las </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Acacias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spp</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Quebracho y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Pluchea</a:t>
            </a:r>
            <a:r>
              <a:rPr lang="es-BO"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BO"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fastigiata</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 entre otras). Se sugiere evaluar la flora existente, a través del análisis polínico, el cual permite una mejor tipificación del origen de las mieles, a pesar de su costo. </a:t>
            </a:r>
            <a:endParaRPr lang="es-BO" sz="2000" dirty="0">
              <a:ea typeface="Times New Roman" panose="02020603050405020304" pitchFamily="18" charset="0"/>
            </a:endParaRPr>
          </a:p>
          <a:p>
            <a:pPr lvl="0" algn="just" eaLnBrk="0" fontAlgn="base" hangingPunct="0">
              <a:spcBef>
                <a:spcPct val="0"/>
              </a:spcBef>
              <a:spcAft>
                <a:spcPct val="0"/>
              </a:spcAft>
            </a:pPr>
            <a:r>
              <a:rPr lang="es-BO"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La </a:t>
            </a:r>
            <a:r>
              <a:rPr lang="es-BO" dirty="0">
                <a:solidFill>
                  <a:srgbClr val="000000"/>
                </a:solidFill>
                <a:latin typeface="Arial" panose="020B0604020202020204" pitchFamily="34" charset="0"/>
                <a:ea typeface="Times New Roman" panose="02020603050405020304" pitchFamily="18" charset="0"/>
                <a:cs typeface="Arial" panose="020B0604020202020204" pitchFamily="34" charset="0"/>
              </a:rPr>
              <a:t>apicultura como alternativa agrícola sustentable en dicho medio ecológico, es una opción para la conservación de los recursos naturales en tanto, es necesario avanzar en el reconocimiento fenológico de las especies y variedades de aprovechamiento apícola así como la extensa variedad de abejas nativas que contribuyen a la polinización y equilibrio del ecosistema, he aquí en suma, el potencial apícola.</a:t>
            </a:r>
            <a:endParaRPr lang="es-BO" sz="3200" dirty="0">
              <a:latin typeface="Arial" panose="020B0604020202020204" pitchFamily="34" charset="0"/>
            </a:endParaRPr>
          </a:p>
          <a:p>
            <a:endParaRPr lang="es-ES" dirty="0"/>
          </a:p>
        </p:txBody>
      </p:sp>
    </p:spTree>
    <p:extLst>
      <p:ext uri="{BB962C8B-B14F-4D97-AF65-F5344CB8AC3E}">
        <p14:creationId xmlns:p14="http://schemas.microsoft.com/office/powerpoint/2010/main" val="3717170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Apicultura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258" y="0"/>
            <a:ext cx="35317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2865863" y="265363"/>
            <a:ext cx="9066493" cy="1280890"/>
          </a:xfrm>
        </p:spPr>
        <p:txBody>
          <a:bodyPr/>
          <a:lstStyle/>
          <a:p>
            <a:r>
              <a:rPr lang="es-ES" b="1" dirty="0" smtClean="0">
                <a:solidFill>
                  <a:schemeClr val="bg2"/>
                </a:solidFill>
              </a:rPr>
              <a:t>PROPUESTA: </a:t>
            </a:r>
            <a:r>
              <a:rPr lang="es-ES" dirty="0" smtClean="0"/>
              <a:t>TECNOLOGIA ADECUADA</a:t>
            </a:r>
            <a:endParaRPr lang="es-ES" dirty="0"/>
          </a:p>
        </p:txBody>
      </p:sp>
      <p:pic>
        <p:nvPicPr>
          <p:cNvPr id="4099" name="Picture 3" descr="feria 40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153" y="1269976"/>
            <a:ext cx="39052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739" y="973020"/>
            <a:ext cx="3894546" cy="27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981" y="3976150"/>
            <a:ext cx="3905250" cy="236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1099" y="3429000"/>
            <a:ext cx="2733675" cy="291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129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225608" y="608984"/>
            <a:ext cx="7062748" cy="1067063"/>
          </a:xfrm>
          <a:prstGeom prst="rect">
            <a:avLst/>
          </a:prstGeom>
        </p:spPr>
      </p:pic>
      <p:pic>
        <p:nvPicPr>
          <p:cNvPr id="5" name="Imagen 4"/>
          <p:cNvPicPr>
            <a:picLocks noChangeAspect="1"/>
          </p:cNvPicPr>
          <p:nvPr/>
        </p:nvPicPr>
        <p:blipFill>
          <a:blip r:embed="rId3"/>
          <a:stretch>
            <a:fillRect/>
          </a:stretch>
        </p:blipFill>
        <p:spPr>
          <a:xfrm>
            <a:off x="3225608" y="1660856"/>
            <a:ext cx="7062748" cy="2654954"/>
          </a:xfrm>
          <a:prstGeom prst="rect">
            <a:avLst/>
          </a:prstGeom>
        </p:spPr>
      </p:pic>
      <p:pic>
        <p:nvPicPr>
          <p:cNvPr id="6" name="Imagen 5"/>
          <p:cNvPicPr>
            <a:picLocks noChangeAspect="1"/>
          </p:cNvPicPr>
          <p:nvPr/>
        </p:nvPicPr>
        <p:blipFill>
          <a:blip r:embed="rId4"/>
          <a:stretch>
            <a:fillRect/>
          </a:stretch>
        </p:blipFill>
        <p:spPr>
          <a:xfrm>
            <a:off x="3225608" y="4315810"/>
            <a:ext cx="7062748" cy="1943578"/>
          </a:xfrm>
          <a:prstGeom prst="rect">
            <a:avLst/>
          </a:prstGeom>
        </p:spPr>
      </p:pic>
      <p:sp>
        <p:nvSpPr>
          <p:cNvPr id="7" name="Elipse 6"/>
          <p:cNvSpPr/>
          <p:nvPr/>
        </p:nvSpPr>
        <p:spPr>
          <a:xfrm>
            <a:off x="6255835" y="4315810"/>
            <a:ext cx="1873405" cy="156117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bajo 7"/>
          <p:cNvSpPr/>
          <p:nvPr/>
        </p:nvSpPr>
        <p:spPr>
          <a:xfrm rot="18254694">
            <a:off x="5462893" y="3363782"/>
            <a:ext cx="579863" cy="1489924"/>
          </a:xfrm>
          <a:prstGeom prst="downArrow">
            <a:avLst>
              <a:gd name="adj1" fmla="val 4230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03401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1907" y="4204010"/>
            <a:ext cx="4263184" cy="2480363"/>
          </a:xfrm>
          <a:prstGeom prst="rect">
            <a:avLst/>
          </a:prstGeom>
        </p:spPr>
      </p:pic>
      <p:sp>
        <p:nvSpPr>
          <p:cNvPr id="2" name="Título 1"/>
          <p:cNvSpPr>
            <a:spLocks noGrp="1"/>
          </p:cNvSpPr>
          <p:nvPr>
            <p:ph type="title"/>
          </p:nvPr>
        </p:nvSpPr>
        <p:spPr>
          <a:xfrm>
            <a:off x="5973636" y="4315164"/>
            <a:ext cx="5070359" cy="1280890"/>
          </a:xfrm>
        </p:spPr>
        <p:txBody>
          <a:bodyPr>
            <a:normAutofit fontScale="90000"/>
          </a:bodyPr>
          <a:lstStyle/>
          <a:p>
            <a:r>
              <a:rPr lang="es-ES" dirty="0" smtClean="0"/>
              <a:t>CAPACITACIÓN, ORGANIZACIÓN, INVERSION Y PRODUCCIÓN</a:t>
            </a:r>
            <a:endParaRPr lang="es-ES"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906" y="1359887"/>
            <a:ext cx="4263184" cy="2665587"/>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3636" y="1359887"/>
            <a:ext cx="4129369" cy="2665587"/>
          </a:xfrm>
          <a:prstGeom prst="rect">
            <a:avLst/>
          </a:prstGeom>
        </p:spPr>
      </p:pic>
      <p:sp>
        <p:nvSpPr>
          <p:cNvPr id="3" name="CuadroTexto 2"/>
          <p:cNvSpPr txBox="1"/>
          <p:nvPr/>
        </p:nvSpPr>
        <p:spPr>
          <a:xfrm>
            <a:off x="2196790" y="719686"/>
            <a:ext cx="3891776" cy="461665"/>
          </a:xfrm>
          <a:prstGeom prst="rect">
            <a:avLst/>
          </a:prstGeom>
          <a:noFill/>
        </p:spPr>
        <p:txBody>
          <a:bodyPr wrap="square" rtlCol="0">
            <a:spAutoFit/>
          </a:bodyPr>
          <a:lstStyle/>
          <a:p>
            <a:r>
              <a:rPr lang="es-ES" sz="2400" b="1" dirty="0" smtClean="0"/>
              <a:t>ESTRATEGIA REGIONAL</a:t>
            </a:r>
            <a:endParaRPr lang="es-ES" sz="2400" b="1" dirty="0"/>
          </a:p>
        </p:txBody>
      </p:sp>
    </p:spTree>
    <p:extLst>
      <p:ext uri="{BB962C8B-B14F-4D97-AF65-F5344CB8AC3E}">
        <p14:creationId xmlns:p14="http://schemas.microsoft.com/office/powerpoint/2010/main" val="40443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3302" y="662585"/>
            <a:ext cx="9199757" cy="1280890"/>
          </a:xfrm>
        </p:spPr>
        <p:txBody>
          <a:bodyPr>
            <a:normAutofit/>
          </a:bodyPr>
          <a:lstStyle/>
          <a:p>
            <a:r>
              <a:rPr lang="es-ES" sz="2000" dirty="0" smtClean="0"/>
              <a:t>CONSUMO TRANSFORMACIÓN COMERCIALIZACIÓN </a:t>
            </a:r>
            <a:endParaRPr lang="es-ES" sz="20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907" y="1276063"/>
            <a:ext cx="4246087" cy="3456879"/>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731" y="1276063"/>
            <a:ext cx="4772722" cy="3568392"/>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436" y="3891776"/>
            <a:ext cx="4672361" cy="2966224"/>
          </a:xfrm>
          <a:prstGeom prst="rect">
            <a:avLst/>
          </a:prstGeom>
        </p:spPr>
      </p:pic>
    </p:spTree>
    <p:extLst>
      <p:ext uri="{BB962C8B-B14F-4D97-AF65-F5344CB8AC3E}">
        <p14:creationId xmlns:p14="http://schemas.microsoft.com/office/powerpoint/2010/main" val="1870351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INVESTIGACIÓN Y DESARROLLO</a:t>
            </a:r>
            <a:endParaRPr lang="es-ES"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70925" y="2022089"/>
            <a:ext cx="2833687" cy="3778250"/>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097" y="2022089"/>
            <a:ext cx="2843561" cy="3778251"/>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2926" y="2022090"/>
            <a:ext cx="2703904" cy="3778250"/>
          </a:xfrm>
          <a:prstGeom prst="rect">
            <a:avLst/>
          </a:prstGeom>
        </p:spPr>
      </p:pic>
    </p:spTree>
    <p:extLst>
      <p:ext uri="{BB962C8B-B14F-4D97-AF65-F5344CB8AC3E}">
        <p14:creationId xmlns:p14="http://schemas.microsoft.com/office/powerpoint/2010/main" val="690272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064997" y="3726095"/>
            <a:ext cx="7327940" cy="1715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b="0" i="0" u="none" strike="noStrike" cap="none" normalizeH="0" baseline="0" dirty="0" smtClean="0">
                <a:ln>
                  <a:noFill/>
                </a:ln>
                <a:solidFill>
                  <a:srgbClr val="000000"/>
                </a:solidFill>
                <a:effectLst/>
                <a:latin typeface="Arial Black" panose="020B0A04020102020204" pitchFamily="34" charset="0"/>
              </a:rPr>
              <a:t>NUESTRA MADRE  TIERRA ES UN SER PENSANTE QUE NOS ESTA PREPARANDO PARA DAR CONTINUIDAD A SU OBRA CREATIVA</a:t>
            </a:r>
            <a:endParaRPr kumimoji="0" lang="es-ES" b="0" i="0" u="none" strike="noStrike" cap="none" normalizeH="0" baseline="0" dirty="0" smtClean="0">
              <a:ln>
                <a:noFill/>
              </a:ln>
              <a:solidFill>
                <a:schemeClr val="tx1"/>
              </a:solidFill>
              <a:effectLst/>
              <a:latin typeface="Arial Black" panose="020B0A04020102020204" pitchFamily="34"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805" y="1940312"/>
            <a:ext cx="1343257" cy="1271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220" y="1735524"/>
            <a:ext cx="625997" cy="528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6428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6808" y="910838"/>
            <a:ext cx="8759016" cy="5142416"/>
          </a:xfrm>
        </p:spPr>
      </p:pic>
      <p:sp>
        <p:nvSpPr>
          <p:cNvPr id="2" name="Título 1"/>
          <p:cNvSpPr>
            <a:spLocks noGrp="1"/>
          </p:cNvSpPr>
          <p:nvPr>
            <p:ph type="title"/>
          </p:nvPr>
        </p:nvSpPr>
        <p:spPr>
          <a:xfrm>
            <a:off x="4382695" y="4917330"/>
            <a:ext cx="5201777" cy="1280890"/>
          </a:xfrm>
        </p:spPr>
        <p:txBody>
          <a:bodyPr/>
          <a:lstStyle/>
          <a:p>
            <a:r>
              <a:rPr lang="es-ES" dirty="0" smtClean="0">
                <a:solidFill>
                  <a:schemeClr val="accent2">
                    <a:lumMod val="20000"/>
                    <a:lumOff val="80000"/>
                  </a:schemeClr>
                </a:solidFill>
              </a:rPr>
              <a:t>MUCHAS GRACIAS !!!</a:t>
            </a:r>
            <a:endParaRPr lang="es-ES" dirty="0">
              <a:solidFill>
                <a:schemeClr val="accent2">
                  <a:lumMod val="20000"/>
                  <a:lumOff val="80000"/>
                </a:schemeClr>
              </a:solidFill>
            </a:endParaRPr>
          </a:p>
        </p:txBody>
      </p:sp>
    </p:spTree>
    <p:extLst>
      <p:ext uri="{BB962C8B-B14F-4D97-AF65-F5344CB8AC3E}">
        <p14:creationId xmlns:p14="http://schemas.microsoft.com/office/powerpoint/2010/main" val="3974944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10668000" cy="6858000"/>
          </a:xfrm>
          <a:prstGeom prst="rect">
            <a:avLst/>
          </a:prstGeom>
        </p:spPr>
      </p:pic>
      <p:sp>
        <p:nvSpPr>
          <p:cNvPr id="2" name="CuadroTexto 1"/>
          <p:cNvSpPr txBox="1"/>
          <p:nvPr/>
        </p:nvSpPr>
        <p:spPr>
          <a:xfrm>
            <a:off x="1984917" y="685264"/>
            <a:ext cx="5731727" cy="369332"/>
          </a:xfrm>
          <a:prstGeom prst="rect">
            <a:avLst/>
          </a:prstGeom>
          <a:noFill/>
        </p:spPr>
        <p:txBody>
          <a:bodyPr wrap="square" rtlCol="0">
            <a:spAutoFit/>
          </a:bodyPr>
          <a:lstStyle/>
          <a:p>
            <a:r>
              <a:rPr lang="es-ES" b="1" dirty="0" smtClean="0"/>
              <a:t>CARACTERISTICAS GENERALES DEL CHACO</a:t>
            </a:r>
            <a:endParaRPr lang="es-ES" b="1" dirty="0"/>
          </a:p>
        </p:txBody>
      </p:sp>
      <p:sp>
        <p:nvSpPr>
          <p:cNvPr id="4" name="Rectángulo 3"/>
          <p:cNvSpPr/>
          <p:nvPr/>
        </p:nvSpPr>
        <p:spPr>
          <a:xfrm>
            <a:off x="6963549" y="3409078"/>
            <a:ext cx="2650273" cy="830997"/>
          </a:xfrm>
          <a:prstGeom prst="rect">
            <a:avLst/>
          </a:prstGeom>
          <a:solidFill>
            <a:schemeClr val="accent1">
              <a:lumMod val="60000"/>
              <a:lumOff val="40000"/>
            </a:schemeClr>
          </a:solidFill>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 </a:t>
            </a:r>
            <a:r>
              <a:rPr lang="es-E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BOLIVIANO</a:t>
            </a:r>
            <a:endParaRPr lang="es-E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20 %</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127.755 Km2</a:t>
            </a:r>
          </a:p>
        </p:txBody>
      </p:sp>
      <p:sp>
        <p:nvSpPr>
          <p:cNvPr id="5" name="Rectángulo 4"/>
          <p:cNvSpPr/>
          <p:nvPr/>
        </p:nvSpPr>
        <p:spPr>
          <a:xfrm>
            <a:off x="5516136" y="5074915"/>
            <a:ext cx="1702420" cy="830997"/>
          </a:xfrm>
          <a:prstGeom prst="rect">
            <a:avLst/>
          </a:prstGeom>
          <a:solidFill>
            <a:srgbClr val="FFC000"/>
          </a:solidFill>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Cruceño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86.245 Km2</a:t>
            </a:r>
          </a:p>
        </p:txBody>
      </p:sp>
      <p:sp>
        <p:nvSpPr>
          <p:cNvPr id="6" name="Rectángulo 5"/>
          <p:cNvSpPr/>
          <p:nvPr/>
        </p:nvSpPr>
        <p:spPr>
          <a:xfrm>
            <a:off x="7549375" y="5074914"/>
            <a:ext cx="1713183" cy="830997"/>
          </a:xfrm>
          <a:prstGeom prst="rect">
            <a:avLst/>
          </a:prstGeom>
          <a:solidFill>
            <a:schemeClr val="accent2"/>
          </a:solidFill>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Chuquisaqueño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18.772 Km2</a:t>
            </a:r>
          </a:p>
        </p:txBody>
      </p:sp>
      <p:sp>
        <p:nvSpPr>
          <p:cNvPr id="7" name="Rectángulo 6"/>
          <p:cNvSpPr/>
          <p:nvPr/>
        </p:nvSpPr>
        <p:spPr>
          <a:xfrm>
            <a:off x="9725334" y="5074914"/>
            <a:ext cx="1434790" cy="830997"/>
          </a:xfrm>
          <a:prstGeom prst="rect">
            <a:avLst/>
          </a:prstGeom>
          <a:solidFill>
            <a:schemeClr val="accent2">
              <a:lumMod val="75000"/>
            </a:schemeClr>
          </a:solidFill>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Tarijeño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22.737 Km2</a:t>
            </a:r>
          </a:p>
        </p:txBody>
      </p:sp>
      <p:sp>
        <p:nvSpPr>
          <p:cNvPr id="10" name="Rectángulo 9"/>
          <p:cNvSpPr/>
          <p:nvPr/>
        </p:nvSpPr>
        <p:spPr>
          <a:xfrm>
            <a:off x="5404430" y="2409933"/>
            <a:ext cx="1702419" cy="830997"/>
          </a:xfrm>
          <a:prstGeom prst="rect">
            <a:avLst/>
          </a:prstGeom>
          <a:solidFill>
            <a:schemeClr val="accent2">
              <a:lumMod val="75000"/>
            </a:schemeClr>
          </a:solidFill>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ARGENTINO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46 %</a:t>
            </a:r>
          </a:p>
        </p:txBody>
      </p:sp>
      <p:sp>
        <p:nvSpPr>
          <p:cNvPr id="11" name="Rectángulo 10"/>
          <p:cNvSpPr/>
          <p:nvPr/>
        </p:nvSpPr>
        <p:spPr>
          <a:xfrm>
            <a:off x="9613822" y="2409932"/>
            <a:ext cx="1808356" cy="830997"/>
          </a:xfrm>
          <a:prstGeom prst="rect">
            <a:avLst/>
          </a:prstGeom>
          <a:solidFill>
            <a:schemeClr val="accent6">
              <a:lumMod val="75000"/>
            </a:schemeClr>
          </a:solidFill>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PARAGUAYO</a:t>
            </a:r>
          </a:p>
          <a:p>
            <a:pPr algn="ctr"/>
            <a:r>
              <a:rPr lang="es-E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34</a:t>
            </a: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3" name="Elipse 2"/>
          <p:cNvSpPr/>
          <p:nvPr/>
        </p:nvSpPr>
        <p:spPr>
          <a:xfrm>
            <a:off x="7415561" y="1349298"/>
            <a:ext cx="1846998" cy="1449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7218556" y="1595452"/>
            <a:ext cx="2151222" cy="830997"/>
          </a:xfrm>
          <a:prstGeom prst="rect">
            <a:avLst/>
          </a:prstGeom>
        </p:spPr>
        <p:txBody>
          <a:bodyPr wrap="square">
            <a:spAutoFit/>
          </a:bodyPr>
          <a:lstStyle/>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CHACO SUDAMERICANO</a:t>
            </a:r>
          </a:p>
          <a:p>
            <a:pPr algn="ctr"/>
            <a:r>
              <a:rPr lang="es-ES" sz="1600" dirty="0">
                <a:solidFill>
                  <a:schemeClr val="bg1"/>
                </a:solidFill>
                <a:latin typeface="Tahoma" panose="020B0604030504040204" pitchFamily="34" charset="0"/>
                <a:ea typeface="Tahoma" panose="020B0604030504040204" pitchFamily="34" charset="0"/>
                <a:cs typeface="Tahoma" panose="020B0604030504040204" pitchFamily="34" charset="0"/>
              </a:rPr>
              <a:t>1´090.000 Km2</a:t>
            </a:r>
          </a:p>
        </p:txBody>
      </p:sp>
      <p:cxnSp>
        <p:nvCxnSpPr>
          <p:cNvPr id="15" name="Conector recto de flecha 14"/>
          <p:cNvCxnSpPr/>
          <p:nvPr/>
        </p:nvCxnSpPr>
        <p:spPr>
          <a:xfrm flipH="1">
            <a:off x="6534615" y="4337824"/>
            <a:ext cx="1349297" cy="5575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a:off x="8285356" y="4326673"/>
            <a:ext cx="22303" cy="6133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8731405" y="4326673"/>
            <a:ext cx="1605775" cy="6133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222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820937" y="1487324"/>
            <a:ext cx="5207620" cy="3539430"/>
          </a:xfrm>
          <a:prstGeom prst="rect">
            <a:avLst/>
          </a:prstGeom>
        </p:spPr>
        <p:txBody>
          <a:bodyPr wrap="square">
            <a:spAutoFit/>
          </a:bodyPr>
          <a:lstStyle/>
          <a:p>
            <a:pPr marL="285750" indent="-285750" algn="just">
              <a:buFont typeface="Wingdings" panose="05000000000000000000" pitchFamily="2" charset="2"/>
              <a:buChar char="q"/>
            </a:pP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El Chaco Boliviano forma parte del bosque xerofítico más grande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del mundo</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con una superficie de 127.755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km2)</a:t>
            </a:r>
          </a:p>
          <a:p>
            <a:pPr marL="285750" indent="-285750" algn="just">
              <a:buFont typeface="Wingdings" panose="05000000000000000000" pitchFamily="2" charset="2"/>
              <a:buChar char="q"/>
            </a:pP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población alcanza a 294.380 habitantes distribuida en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16 municipios </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y 3 departamentos (Santa Cruz, Chuquisaca y Tarija),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densidad </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promedio es de 1,62hab/km2 y la tasa de crecimiento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 1,76</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q"/>
            </a:pP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El </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Chaco cuenta con una marcada diversidad cultural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conformada </a:t>
            </a:r>
            <a:r>
              <a:rPr lang="pt-BR"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por</a:t>
            </a:r>
            <a:r>
              <a:rPr lang="pt-BR"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criollos</a:t>
            </a:r>
            <a:r>
              <a:rPr lang="pt-BR"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migrantes </a:t>
            </a:r>
            <a:r>
              <a:rPr lang="pt-BR"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quechuas</a:t>
            </a:r>
            <a:r>
              <a:rPr lang="pt-BR"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aymaras</a:t>
            </a:r>
            <a:r>
              <a:rPr lang="pt-BR"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pt-BR"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menonitas</a:t>
            </a:r>
            <a:r>
              <a:rPr lang="pt-BR"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e </a:t>
            </a:r>
            <a:r>
              <a:rPr lang="pt-BR"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indígenas </a:t>
            </a:r>
          </a:p>
          <a:p>
            <a:pPr marL="285750" indent="-285750" algn="just">
              <a:buFont typeface="Wingdings" panose="05000000000000000000" pitchFamily="2" charset="2"/>
              <a:buChar char="q"/>
            </a:pP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La </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población indígena en la región alcanza a 79.829 habitantes,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de los </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cuales 77.126 son Guaraní; 2.525 son </a:t>
            </a:r>
            <a:r>
              <a:rPr lang="es-ES" sz="16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Weenhayek</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y 178 </a:t>
            </a:r>
            <a:r>
              <a:rPr lang="es-ES" sz="1600" dirty="0"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son </a:t>
            </a:r>
            <a:r>
              <a:rPr lang="es-ES" sz="1600" dirty="0" err="1" smtClean="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Tapiete</a:t>
            </a:r>
            <a:r>
              <a:rPr lang="es-ES" sz="16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865" y="1404751"/>
            <a:ext cx="3612242" cy="4572303"/>
          </a:xfrm>
          <a:prstGeom prst="rect">
            <a:avLst/>
          </a:prstGeom>
        </p:spPr>
      </p:pic>
    </p:spTree>
    <p:extLst>
      <p:ext uri="{BB962C8B-B14F-4D97-AF65-F5344CB8AC3E}">
        <p14:creationId xmlns:p14="http://schemas.microsoft.com/office/powerpoint/2010/main" val="2191411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1463" y="0"/>
            <a:ext cx="10240536" cy="6858000"/>
          </a:xfrm>
          <a:prstGeom prst="rect">
            <a:avLst/>
          </a:prstGeom>
        </p:spPr>
      </p:pic>
      <p:sp>
        <p:nvSpPr>
          <p:cNvPr id="6" name="CuadroTexto 5"/>
          <p:cNvSpPr txBox="1"/>
          <p:nvPr/>
        </p:nvSpPr>
        <p:spPr>
          <a:xfrm>
            <a:off x="2455125" y="3209286"/>
            <a:ext cx="9233211" cy="3693319"/>
          </a:xfrm>
          <a:prstGeom prst="rect">
            <a:avLst/>
          </a:prstGeom>
          <a:noFill/>
        </p:spPr>
        <p:txBody>
          <a:bodyPr wrap="square" rtlCol="0">
            <a:spAutoFit/>
          </a:bodyPr>
          <a:lstStyle/>
          <a:p>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La vocación productiva es la agropecuaria por sus </a:t>
            </a:r>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características fisiográficas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y climatológicas; le sigue </a:t>
            </a:r>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en importancia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la </a:t>
            </a:r>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actividad comercial</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a:t>
            </a:r>
            <a:br>
              <a:rPr lang="es-ES"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La macro región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cuenta con dos corredores internacionales de</a:t>
            </a:r>
            <a:br>
              <a:rPr lang="es-ES"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exportación.</a:t>
            </a:r>
            <a:r>
              <a:rPr lang="es-ES"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ES"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El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potencial </a:t>
            </a:r>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hidrocarburífero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es el más grande del país</a:t>
            </a:r>
            <a:br>
              <a:rPr lang="es-ES"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Se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tiene una riqueza patrimonial destinada al Turismo</a:t>
            </a:r>
            <a:endParaRPr lang="es-ES" dirty="0">
              <a:solidFill>
                <a:schemeClr val="bg1"/>
              </a:solidFill>
            </a:endParaRPr>
          </a:p>
          <a:p>
            <a:endPar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Se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cuenta con un enorme potencial ganadero y abundantes </a:t>
            </a:r>
            <a:r>
              <a:rPr lang="es-ES" dirty="0" smtClean="0">
                <a:solidFill>
                  <a:schemeClr val="bg1"/>
                </a:solidFill>
                <a:latin typeface="Tahoma" panose="020B0604030504040204" pitchFamily="34" charset="0"/>
                <a:ea typeface="Tahoma" panose="020B0604030504040204" pitchFamily="34" charset="0"/>
                <a:cs typeface="Tahoma" panose="020B0604030504040204" pitchFamily="34" charset="0"/>
              </a:rPr>
              <a:t>núcleos de </a:t>
            </a:r>
            <a:r>
              <a:rPr lang="es-ES" dirty="0">
                <a:solidFill>
                  <a:schemeClr val="bg1"/>
                </a:solidFill>
                <a:latin typeface="Tahoma" panose="020B0604030504040204" pitchFamily="34" charset="0"/>
                <a:ea typeface="Tahoma" panose="020B0604030504040204" pitchFamily="34" charset="0"/>
                <a:cs typeface="Tahoma" panose="020B0604030504040204" pitchFamily="34" charset="0"/>
              </a:rPr>
              <a:t>recursos con flora y fauna</a:t>
            </a:r>
            <a:r>
              <a:rPr lang="es-ES"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r>
            <a:br>
              <a:rPr lang="es-ES"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br>
            <a:endParaRPr lang="es-ES" dirty="0"/>
          </a:p>
        </p:txBody>
      </p:sp>
      <p:sp>
        <p:nvSpPr>
          <p:cNvPr id="2" name="CuadroTexto 1"/>
          <p:cNvSpPr txBox="1"/>
          <p:nvPr/>
        </p:nvSpPr>
        <p:spPr>
          <a:xfrm>
            <a:off x="5441795" y="959005"/>
            <a:ext cx="5163015" cy="400110"/>
          </a:xfrm>
          <a:prstGeom prst="rect">
            <a:avLst/>
          </a:prstGeom>
          <a:noFill/>
        </p:spPr>
        <p:txBody>
          <a:bodyPr wrap="square" rtlCol="0">
            <a:spAutoFit/>
          </a:bodyPr>
          <a:lstStyle/>
          <a:p>
            <a:r>
              <a:rPr lang="es-ES" sz="2000" b="1" dirty="0" smtClean="0"/>
              <a:t>Chaco boliviano</a:t>
            </a:r>
            <a:endParaRPr lang="es-ES" sz="2000" b="1" dirty="0"/>
          </a:p>
        </p:txBody>
      </p:sp>
    </p:spTree>
    <p:extLst>
      <p:ext uri="{BB962C8B-B14F-4D97-AF65-F5344CB8AC3E}">
        <p14:creationId xmlns:p14="http://schemas.microsoft.com/office/powerpoint/2010/main" val="1257162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7154" y="714374"/>
            <a:ext cx="5909148" cy="577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861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Tabebuia sp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7738" y="718441"/>
            <a:ext cx="25622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n 0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984" y="2596486"/>
            <a:ext cx="26384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appar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7737" y="3594991"/>
            <a:ext cx="25622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Flora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522" y="2497636"/>
            <a:ext cx="276832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Floración Timbo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8522" y="4889691"/>
            <a:ext cx="2768328" cy="196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Lapa lapa men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89316" y="1878861"/>
            <a:ext cx="2768328" cy="205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Floración Abril000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8522" y="103380"/>
            <a:ext cx="2768328" cy="203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Tusca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6933" y="618081"/>
            <a:ext cx="2659369" cy="21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Visita a Barbasco menor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06933" y="3594991"/>
            <a:ext cx="2659369"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8118088" y="5873845"/>
            <a:ext cx="2520175" cy="400110"/>
          </a:xfrm>
          <a:prstGeom prst="rect">
            <a:avLst/>
          </a:prstGeom>
          <a:noFill/>
        </p:spPr>
        <p:txBody>
          <a:bodyPr wrap="square" rtlCol="0">
            <a:spAutoFit/>
          </a:bodyPr>
          <a:lstStyle/>
          <a:p>
            <a:r>
              <a:rPr lang="es-ES" sz="2000" b="1" dirty="0" smtClean="0">
                <a:latin typeface="Tahoma" panose="020B0604030504040204" pitchFamily="34" charset="0"/>
                <a:ea typeface="Tahoma" panose="020B0604030504040204" pitchFamily="34" charset="0"/>
                <a:cs typeface="Tahoma" panose="020B0604030504040204" pitchFamily="34" charset="0"/>
              </a:rPr>
              <a:t>BIODIVERSIDAD</a:t>
            </a:r>
            <a:endParaRPr lang="es-ES" sz="20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1446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22443" y="3791415"/>
            <a:ext cx="5238943" cy="985966"/>
          </a:xfrm>
        </p:spPr>
        <p:txBody>
          <a:bodyPr/>
          <a:lstStyle/>
          <a:p>
            <a:r>
              <a:rPr lang="es-ES" dirty="0" smtClean="0"/>
              <a:t>Abejas nativas</a:t>
            </a:r>
            <a:endParaRPr lang="es-ES" dirty="0"/>
          </a:p>
        </p:txBody>
      </p:sp>
      <p:pic>
        <p:nvPicPr>
          <p:cNvPr id="2051" name="Picture 3" descr="meliponidos0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7649" y="1030674"/>
            <a:ext cx="1914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melipona - señor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880" y="506568"/>
            <a:ext cx="20097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Nido MELIPONID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386" y="1030674"/>
            <a:ext cx="1914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2097649" y="4951141"/>
            <a:ext cx="9655736" cy="2031325"/>
          </a:xfrm>
          <a:prstGeom prst="rect">
            <a:avLst/>
          </a:prstGeom>
          <a:noFill/>
        </p:spPr>
        <p:txBody>
          <a:bodyPr wrap="square" rtlCol="0">
            <a:spAutoFit/>
          </a:bodyPr>
          <a:lstStyle/>
          <a:p>
            <a:r>
              <a:rPr lang="es-BO" dirty="0" smtClean="0"/>
              <a:t>En un </a:t>
            </a:r>
            <a:r>
              <a:rPr lang="es-BO" dirty="0"/>
              <a:t>estudio sobre los </a:t>
            </a:r>
            <a:r>
              <a:rPr lang="es-BO" dirty="0" err="1"/>
              <a:t>Wehnayek</a:t>
            </a:r>
            <a:r>
              <a:rPr lang="es-BO" dirty="0"/>
              <a:t> en Bolivia, desarrollado entre </a:t>
            </a:r>
            <a:r>
              <a:rPr lang="es-BO" dirty="0" err="1"/>
              <a:t>Villamontes</a:t>
            </a:r>
            <a:r>
              <a:rPr lang="es-BO" dirty="0"/>
              <a:t> y </a:t>
            </a:r>
            <a:r>
              <a:rPr lang="es-BO" dirty="0" err="1"/>
              <a:t>Crevaux</a:t>
            </a:r>
            <a:r>
              <a:rPr lang="es-BO" dirty="0"/>
              <a:t>, </a:t>
            </a:r>
            <a:r>
              <a:rPr lang="es-BO" dirty="0" err="1"/>
              <a:t>Alvarsson</a:t>
            </a:r>
            <a:r>
              <a:rPr lang="es-BO" dirty="0"/>
              <a:t> (1988) cita los nombres en idioma nativo de 20 variedades de miel y aunque no proporciona los nombres científicos de las abejas, indica que algunas pertenecen a los géneros </a:t>
            </a:r>
            <a:r>
              <a:rPr lang="es-BO" dirty="0" err="1"/>
              <a:t>Melipona</a:t>
            </a:r>
            <a:r>
              <a:rPr lang="es-BO" dirty="0"/>
              <a:t> y </a:t>
            </a:r>
            <a:r>
              <a:rPr lang="es-BO" dirty="0" err="1"/>
              <a:t>Trigona</a:t>
            </a:r>
            <a:r>
              <a:rPr lang="es-BO" dirty="0"/>
              <a:t>. Este investigador manifiesta que los nombres en castellano de las abejas son inciertos y que a varias especies se les asigna un solo nombre vulgar.</a:t>
            </a:r>
            <a:endParaRPr lang="es-ES" dirty="0"/>
          </a:p>
          <a:p>
            <a:endParaRPr lang="es-ES" dirty="0"/>
          </a:p>
        </p:txBody>
      </p:sp>
    </p:spTree>
    <p:extLst>
      <p:ext uri="{BB962C8B-B14F-4D97-AF65-F5344CB8AC3E}">
        <p14:creationId xmlns:p14="http://schemas.microsoft.com/office/powerpoint/2010/main" val="40887881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475571" y="869795"/>
            <a:ext cx="4739268" cy="369332"/>
          </a:xfrm>
          <a:prstGeom prst="rect">
            <a:avLst/>
          </a:prstGeom>
          <a:noFill/>
        </p:spPr>
        <p:txBody>
          <a:bodyPr wrap="square" rtlCol="0">
            <a:spAutoFit/>
          </a:bodyPr>
          <a:lstStyle/>
          <a:p>
            <a:r>
              <a:rPr lang="es-ES" b="1" dirty="0" smtClean="0"/>
              <a:t>RECOLECCION TRADICIONAL DE MIEL</a:t>
            </a:r>
            <a:endParaRPr lang="es-ES" b="1" dirty="0"/>
          </a:p>
        </p:txBody>
      </p:sp>
      <p:pic>
        <p:nvPicPr>
          <p:cNvPr id="3074" name="Picture 2" descr="Meleo silves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243" y="1359907"/>
            <a:ext cx="2867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7304398" y="1239127"/>
            <a:ext cx="4471639" cy="3693319"/>
          </a:xfrm>
          <a:prstGeom prst="rect">
            <a:avLst/>
          </a:prstGeom>
          <a:noFill/>
        </p:spPr>
        <p:txBody>
          <a:bodyPr wrap="square" rtlCol="0">
            <a:spAutoFit/>
          </a:bodyPr>
          <a:lstStyle/>
          <a:p>
            <a:pPr algn="just">
              <a:lnSpc>
                <a:spcPct val="130000"/>
              </a:lnSpc>
            </a:pPr>
            <a:r>
              <a:rPr lang="es-MX" dirty="0"/>
              <a:t>Se practica una apicultura rústica que tradicionalmente consiste en destruir </a:t>
            </a:r>
            <a:r>
              <a:rPr lang="es-MX" dirty="0" smtClean="0"/>
              <a:t>los </a:t>
            </a:r>
            <a:r>
              <a:rPr lang="es-MX" dirty="0"/>
              <a:t>hogares naturales de las abejas para obtener su miel</a:t>
            </a:r>
            <a:r>
              <a:rPr lang="es-MX" dirty="0" smtClean="0"/>
              <a:t>.</a:t>
            </a:r>
          </a:p>
          <a:p>
            <a:pPr algn="just">
              <a:lnSpc>
                <a:spcPct val="130000"/>
              </a:lnSpc>
            </a:pPr>
            <a:endParaRPr lang="es-MX" dirty="0"/>
          </a:p>
          <a:p>
            <a:pPr algn="just">
              <a:lnSpc>
                <a:spcPct val="130000"/>
              </a:lnSpc>
            </a:pPr>
            <a:r>
              <a:rPr lang="es-MX" dirty="0" smtClean="0"/>
              <a:t>Solo se utiliza la miel y se desaprovechan los otros productos de la colmena.</a:t>
            </a:r>
          </a:p>
          <a:p>
            <a:pPr algn="just">
              <a:lnSpc>
                <a:spcPct val="130000"/>
              </a:lnSpc>
            </a:pPr>
            <a:endParaRPr lang="es-MX" dirty="0"/>
          </a:p>
          <a:p>
            <a:pPr algn="just">
              <a:lnSpc>
                <a:spcPct val="130000"/>
              </a:lnSpc>
            </a:pPr>
            <a:endParaRPr lang="es-MX" dirty="0"/>
          </a:p>
        </p:txBody>
      </p:sp>
      <p:pic>
        <p:nvPicPr>
          <p:cNvPr id="2051" name="Picture 3" descr="Imagen 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3507" y="1806497"/>
            <a:ext cx="2721537" cy="257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nido Imboch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546" y="4130715"/>
            <a:ext cx="2100931" cy="254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304451"/>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655</TotalTime>
  <Words>1173</Words>
  <Application>Microsoft Office PowerPoint</Application>
  <PresentationFormat>Panorámica</PresentationFormat>
  <Paragraphs>96</Paragraphs>
  <Slides>24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Arial</vt:lpstr>
      <vt:lpstr>Arial Black</vt:lpstr>
      <vt:lpstr>Century Gothic</vt:lpstr>
      <vt:lpstr>Tahoma</vt:lpstr>
      <vt:lpstr>Times New Roman</vt:lpstr>
      <vt:lpstr>Wingdings</vt:lpstr>
      <vt:lpstr>Wingdings 3</vt:lpstr>
      <vt:lpstr>Espiral</vt:lpstr>
      <vt:lpstr>PRODUCCIÓN DE MIEL EN EL CHACO BOLIVIANO</vt:lpstr>
      <vt:lpstr>Presentación de PowerPoint</vt:lpstr>
      <vt:lpstr>Presentación de PowerPoint</vt:lpstr>
      <vt:lpstr>Presentación de PowerPoint</vt:lpstr>
      <vt:lpstr>Presentación de PowerPoint</vt:lpstr>
      <vt:lpstr>Presentación de PowerPoint</vt:lpstr>
      <vt:lpstr>Presentación de PowerPoint</vt:lpstr>
      <vt:lpstr>Abejas nativas</vt:lpstr>
      <vt:lpstr>Presentación de PowerPoint</vt:lpstr>
      <vt:lpstr>Apis melífera </vt:lpstr>
      <vt:lpstr>Producción de miel, polen, propóleos </vt:lpstr>
      <vt:lpstr>Características principales de los productos apícolas</vt:lpstr>
      <vt:lpstr>Potencial </vt:lpstr>
      <vt:lpstr>Oportunidades</vt:lpstr>
      <vt:lpstr>Desafíos </vt:lpstr>
      <vt:lpstr>Presentación de PowerPoint</vt:lpstr>
      <vt:lpstr>Estudio de Potencial apícola – PETROMAAS – FUNDACIÓN CHACO  </vt:lpstr>
      <vt:lpstr>Estudio de Potencial apícola – PETROMAAS – FUNDACIÓN CHACO </vt:lpstr>
      <vt:lpstr>PROPUESTA: TECNOLOGIA ADECUADA</vt:lpstr>
      <vt:lpstr>CAPACITACIÓN, ORGANIZACIÓN, INVERSION Y PRODUCCIÓN</vt:lpstr>
      <vt:lpstr>CONSUMO TRANSFORMACIÓN COMERCIALIZACIÓN </vt:lpstr>
      <vt:lpstr>INVESTIGACIÓN Y DESARROLLO</vt:lpstr>
      <vt:lpstr>Presentación de PowerPoint</vt:lpstr>
      <vt:lpstr>MUCHAS GRACIAS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PRODUCCIÓN DE MIEL EN EL CHACO BOLIVIANO</dc:title>
  <dc:creator>ILGC</dc:creator>
  <cp:lastModifiedBy>ILGC</cp:lastModifiedBy>
  <cp:revision>48</cp:revision>
  <dcterms:created xsi:type="dcterms:W3CDTF">2017-08-09T00:50:08Z</dcterms:created>
  <dcterms:modified xsi:type="dcterms:W3CDTF">2017-08-11T17:37:06Z</dcterms:modified>
</cp:coreProperties>
</file>