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314" r:id="rId3"/>
    <p:sldId id="315" r:id="rId4"/>
    <p:sldId id="299" r:id="rId5"/>
    <p:sldId id="308" r:id="rId6"/>
    <p:sldId id="257" r:id="rId7"/>
    <p:sldId id="296" r:id="rId8"/>
    <p:sldId id="317" r:id="rId9"/>
    <p:sldId id="298" r:id="rId10"/>
    <p:sldId id="309" r:id="rId11"/>
    <p:sldId id="310" r:id="rId12"/>
    <p:sldId id="311" r:id="rId13"/>
    <p:sldId id="316" r:id="rId14"/>
    <p:sldId id="261" r:id="rId15"/>
    <p:sldId id="313" r:id="rId16"/>
    <p:sldId id="312" r:id="rId17"/>
    <p:sldId id="289" r:id="rId18"/>
    <p:sldId id="304" r:id="rId19"/>
    <p:sldId id="305" r:id="rId20"/>
    <p:sldId id="286" r:id="rId21"/>
  </p:sldIdLst>
  <p:sldSz cx="9144000" cy="6858000" type="screen4x3"/>
  <p:notesSz cx="6858000" cy="9144000"/>
  <p:custDataLst>
    <p:tags r:id="rId23"/>
  </p:custDataLst>
  <p:defaultTextStyle>
    <a:defPPr>
      <a:defRPr lang="es-B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2895" autoAdjust="0"/>
  </p:normalViewPr>
  <p:slideViewPr>
    <p:cSldViewPr>
      <p:cViewPr varScale="1">
        <p:scale>
          <a:sx n="65" d="100"/>
          <a:sy n="65" d="100"/>
        </p:scale>
        <p:origin x="145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1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B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Hoja1!$A$2:$A$6</c:f>
              <c:strCache>
                <c:ptCount val="5"/>
                <c:pt idx="0">
                  <c:v>Granos Altoandinos</c:v>
                </c:pt>
                <c:pt idx="1">
                  <c:v>Tubérculos y Raíces Andinas.</c:v>
                </c:pt>
                <c:pt idx="2">
                  <c:v>Hortalizas</c:v>
                </c:pt>
                <c:pt idx="3">
                  <c:v>Cereales y Leguminosas</c:v>
                </c:pt>
                <c:pt idx="4">
                  <c:v>Forestales</c:v>
                </c:pt>
              </c:strCache>
            </c:strRef>
          </c:cat>
          <c:val>
            <c:numRef>
              <c:f>Hoja1!$B$2:$B$6</c:f>
              <c:numCache>
                <c:formatCode>General</c:formatCode>
                <c:ptCount val="5"/>
                <c:pt idx="0">
                  <c:v>4161</c:v>
                </c:pt>
                <c:pt idx="1">
                  <c:v>2467</c:v>
                </c:pt>
                <c:pt idx="2">
                  <c:v>1253</c:v>
                </c:pt>
                <c:pt idx="3">
                  <c:v>3970</c:v>
                </c:pt>
                <c:pt idx="4">
                  <c:v>2151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24B-4F68-9A06-AC418C6C45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8"/>
        <c:axId val="190633024"/>
        <c:axId val="190633416"/>
      </c:barChart>
      <c:catAx>
        <c:axId val="19063302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BO"/>
                  <a:t>Banco de Germoplasma Nacional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BO"/>
          </a:p>
        </c:txPr>
        <c:crossAx val="190633416"/>
        <c:crosses val="autoZero"/>
        <c:auto val="1"/>
        <c:lblAlgn val="ctr"/>
        <c:lblOffset val="100"/>
        <c:noMultiLvlLbl val="0"/>
      </c:catAx>
      <c:valAx>
        <c:axId val="19063341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BO"/>
                  <a:t>Número de accesiones con inventario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BO"/>
          </a:p>
        </c:txPr>
        <c:crossAx val="1906330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es-BO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B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9C0E11-6B7C-4441-AF5C-56FD5A05E274}" type="datetimeFigureOut">
              <a:rPr lang="es-BO" smtClean="0"/>
              <a:t>11/08/2017</a:t>
            </a:fld>
            <a:endParaRPr lang="es-B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B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B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D070F9-839D-4912-A9EF-5807C7EE149B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1728188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B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070F9-839D-4912-A9EF-5807C7EE149B}" type="slidenum">
              <a:rPr lang="es-BO" smtClean="0"/>
              <a:t>3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20153018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B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070F9-839D-4912-A9EF-5807C7EE149B}" type="slidenum">
              <a:rPr lang="es-BO" smtClean="0"/>
              <a:t>14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17752428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B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070F9-839D-4912-A9EF-5807C7EE149B}" type="slidenum">
              <a:rPr lang="es-BO" smtClean="0"/>
              <a:t>15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11811954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B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070F9-839D-4912-A9EF-5807C7EE149B}" type="slidenum">
              <a:rPr lang="es-BO" smtClean="0"/>
              <a:t>16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8014697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B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070F9-839D-4912-A9EF-5807C7EE149B}" type="slidenum">
              <a:rPr lang="es-BO" smtClean="0"/>
              <a:t>17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17752428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B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070F9-839D-4912-A9EF-5807C7EE149B}" type="slidenum">
              <a:rPr lang="es-BO" smtClean="0"/>
              <a:t>18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17752428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B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070F9-839D-4912-A9EF-5807C7EE149B}" type="slidenum">
              <a:rPr lang="es-BO" smtClean="0"/>
              <a:t>4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30901649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B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070F9-839D-4912-A9EF-5807C7EE149B}" type="slidenum">
              <a:rPr lang="es-BO" smtClean="0"/>
              <a:t>5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30901649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B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070F9-839D-4912-A9EF-5807C7EE149B}" type="slidenum">
              <a:rPr lang="es-BO" smtClean="0"/>
              <a:t>6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30901649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B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070F9-839D-4912-A9EF-5807C7EE149B}" type="slidenum">
              <a:rPr lang="es-BO" smtClean="0"/>
              <a:t>9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30901649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B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070F9-839D-4912-A9EF-5807C7EE149B}" type="slidenum">
              <a:rPr lang="es-BO" smtClean="0"/>
              <a:t>10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41367513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B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070F9-839D-4912-A9EF-5807C7EE149B}" type="slidenum">
              <a:rPr lang="es-BO" smtClean="0"/>
              <a:t>11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22522656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B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070F9-839D-4912-A9EF-5807C7EE149B}" type="slidenum">
              <a:rPr lang="es-BO" smtClean="0"/>
              <a:t>12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31883228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B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070F9-839D-4912-A9EF-5807C7EE149B}" type="slidenum">
              <a:rPr lang="es-BO" smtClean="0"/>
              <a:t>13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3432689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088" y="3266"/>
            <a:ext cx="9205600" cy="6912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B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39067-1F78-4ADA-8800-2C6EC6BE6FFB}" type="datetimeFigureOut">
              <a:rPr lang="es-BO" smtClean="0"/>
              <a:t>11/08/2017</a:t>
            </a:fld>
            <a:endParaRPr lang="es-B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53ACE-B3BF-48EC-9762-B2AC045D0F61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40854569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39067-1F78-4ADA-8800-2C6EC6BE6FFB}" type="datetimeFigureOut">
              <a:rPr lang="es-BO" smtClean="0"/>
              <a:t>11/08/2017</a:t>
            </a:fld>
            <a:endParaRPr lang="es-B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53ACE-B3BF-48EC-9762-B2AC045D0F61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159234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39067-1F78-4ADA-8800-2C6EC6BE6FFB}" type="datetimeFigureOut">
              <a:rPr lang="es-BO" smtClean="0"/>
              <a:t>11/08/2017</a:t>
            </a:fld>
            <a:endParaRPr lang="es-B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53ACE-B3BF-48EC-9762-B2AC045D0F61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4158954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39067-1F78-4ADA-8800-2C6EC6BE6FFB}" type="datetimeFigureOut">
              <a:rPr lang="es-BO" smtClean="0"/>
              <a:t>11/08/2017</a:t>
            </a:fld>
            <a:endParaRPr lang="es-B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53ACE-B3BF-48EC-9762-B2AC045D0F61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2407944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39067-1F78-4ADA-8800-2C6EC6BE6FFB}" type="datetimeFigureOut">
              <a:rPr lang="es-BO" smtClean="0"/>
              <a:t>11/08/2017</a:t>
            </a:fld>
            <a:endParaRPr lang="es-B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53ACE-B3BF-48EC-9762-B2AC045D0F61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3269576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39067-1F78-4ADA-8800-2C6EC6BE6FFB}" type="datetimeFigureOut">
              <a:rPr lang="es-BO" smtClean="0"/>
              <a:t>11/08/2017</a:t>
            </a:fld>
            <a:endParaRPr lang="es-B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53ACE-B3BF-48EC-9762-B2AC045D0F61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4259649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39067-1F78-4ADA-8800-2C6EC6BE6FFB}" type="datetimeFigureOut">
              <a:rPr lang="es-BO" smtClean="0"/>
              <a:t>11/08/2017</a:t>
            </a:fld>
            <a:endParaRPr lang="es-B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53ACE-B3BF-48EC-9762-B2AC045D0F61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1765233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39067-1F78-4ADA-8800-2C6EC6BE6FFB}" type="datetimeFigureOut">
              <a:rPr lang="es-BO" smtClean="0"/>
              <a:t>11/08/2017</a:t>
            </a:fld>
            <a:endParaRPr lang="es-B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53ACE-B3BF-48EC-9762-B2AC045D0F61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79699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39067-1F78-4ADA-8800-2C6EC6BE6FFB}" type="datetimeFigureOut">
              <a:rPr lang="es-BO" smtClean="0"/>
              <a:t>11/08/2017</a:t>
            </a:fld>
            <a:endParaRPr lang="es-B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53ACE-B3BF-48EC-9762-B2AC045D0F61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486174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39067-1F78-4ADA-8800-2C6EC6BE6FFB}" type="datetimeFigureOut">
              <a:rPr lang="es-BO" smtClean="0"/>
              <a:t>11/08/2017</a:t>
            </a:fld>
            <a:endParaRPr lang="es-B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53ACE-B3BF-48EC-9762-B2AC045D0F61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807188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B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39067-1F78-4ADA-8800-2C6EC6BE6FFB}" type="datetimeFigureOut">
              <a:rPr lang="es-BO" smtClean="0"/>
              <a:t>11/08/2017</a:t>
            </a:fld>
            <a:endParaRPr lang="es-B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53ACE-B3BF-48EC-9762-B2AC045D0F61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1924656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149"/>
            <a:ext cx="9144000" cy="6824851"/>
          </a:xfrm>
          <a:prstGeom prst="rect">
            <a:avLst/>
          </a:prstGeom>
        </p:spPr>
      </p:pic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C39067-1F78-4ADA-8800-2C6EC6BE6FFB}" type="datetimeFigureOut">
              <a:rPr lang="es-BO" smtClean="0"/>
              <a:t>11/08/2017</a:t>
            </a:fld>
            <a:endParaRPr lang="es-B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B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253ACE-B3BF-48EC-9762-B2AC045D0F61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127925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B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7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image" Target="../media/image10.emf"/><Relationship Id="rId7" Type="http://schemas.openxmlformats.org/officeDocument/2006/relationships/image" Target="../media/image1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23528" y="2708920"/>
            <a:ext cx="8496944" cy="1080120"/>
          </a:xfrm>
        </p:spPr>
        <p:txBody>
          <a:bodyPr>
            <a:noAutofit/>
          </a:bodyPr>
          <a:lstStyle/>
          <a:p>
            <a:r>
              <a:rPr lang="es-BO" sz="2800" b="1" dirty="0" smtClean="0"/>
              <a:t>VARIEDADES LOCALES  DE MANÍ (</a:t>
            </a:r>
            <a:r>
              <a:rPr lang="es-BO" sz="2800" b="1" i="1" dirty="0" err="1" smtClean="0"/>
              <a:t>Arachis</a:t>
            </a:r>
            <a:r>
              <a:rPr lang="es-BO" sz="2800" b="1" i="1" dirty="0" smtClean="0"/>
              <a:t> </a:t>
            </a:r>
            <a:r>
              <a:rPr lang="es-BO" sz="2800" b="1" i="1" dirty="0" err="1" smtClean="0"/>
              <a:t>hypogaea</a:t>
            </a:r>
            <a:r>
              <a:rPr lang="es-BO" sz="2800" b="1" i="1" dirty="0" smtClean="0"/>
              <a:t>) </a:t>
            </a:r>
            <a:r>
              <a:rPr lang="es-BO" sz="2800" b="1" dirty="0" smtClean="0"/>
              <a:t>CONSERVADOS</a:t>
            </a:r>
            <a:r>
              <a:rPr lang="es-BO" sz="2800" b="1" i="1" dirty="0" smtClean="0"/>
              <a:t> EN EL </a:t>
            </a:r>
            <a:r>
              <a:rPr lang="es-BO" sz="2800" b="1" dirty="0" smtClean="0"/>
              <a:t>BANCO  </a:t>
            </a:r>
            <a:r>
              <a:rPr lang="es-BO" sz="2800" b="1" dirty="0"/>
              <a:t>NACIONAL DE </a:t>
            </a:r>
            <a:r>
              <a:rPr lang="es-BO" sz="2800" b="1" dirty="0" smtClean="0"/>
              <a:t> GERMOPLASMA DE BOLIVIA</a:t>
            </a:r>
            <a:endParaRPr lang="es-BO" sz="2800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644516" y="3933057"/>
            <a:ext cx="3600400" cy="695732"/>
          </a:xfrm>
        </p:spPr>
        <p:txBody>
          <a:bodyPr>
            <a:noAutofit/>
          </a:bodyPr>
          <a:lstStyle/>
          <a:p>
            <a:pPr algn="r"/>
            <a:r>
              <a:rPr lang="es-BO" sz="1600" b="1" dirty="0" smtClean="0">
                <a:solidFill>
                  <a:schemeClr val="tx1"/>
                </a:solidFill>
              </a:rPr>
              <a:t>Edwin Edgar </a:t>
            </a:r>
            <a:r>
              <a:rPr lang="es-BO" sz="1600" b="1" dirty="0" err="1" smtClean="0">
                <a:solidFill>
                  <a:schemeClr val="tx1"/>
                </a:solidFill>
              </a:rPr>
              <a:t>Iquize</a:t>
            </a:r>
            <a:r>
              <a:rPr lang="es-BO" sz="1600" b="1" dirty="0" smtClean="0">
                <a:solidFill>
                  <a:schemeClr val="tx1"/>
                </a:solidFill>
              </a:rPr>
              <a:t> </a:t>
            </a:r>
            <a:r>
              <a:rPr lang="es-BO" sz="1600" b="1" dirty="0" err="1" smtClean="0">
                <a:solidFill>
                  <a:schemeClr val="tx1"/>
                </a:solidFill>
              </a:rPr>
              <a:t>Villca</a:t>
            </a:r>
            <a:r>
              <a:rPr lang="es-BO" sz="1600" b="1" dirty="0" smtClean="0">
                <a:solidFill>
                  <a:schemeClr val="tx1"/>
                </a:solidFill>
              </a:rPr>
              <a:t> </a:t>
            </a:r>
          </a:p>
          <a:p>
            <a:pPr algn="r">
              <a:spcBef>
                <a:spcPts val="0"/>
              </a:spcBef>
            </a:pPr>
            <a:r>
              <a:rPr lang="es-BO" sz="1400" dirty="0" smtClean="0">
                <a:solidFill>
                  <a:schemeClr val="tx1"/>
                </a:solidFill>
              </a:rPr>
              <a:t> </a:t>
            </a:r>
            <a:r>
              <a:rPr lang="es-BO" sz="1400" dirty="0" smtClean="0">
                <a:solidFill>
                  <a:schemeClr val="tx1"/>
                </a:solidFill>
              </a:rPr>
              <a:t>e_iquize_v@hotmail.com</a:t>
            </a:r>
            <a:endParaRPr lang="es-BO" sz="1400" dirty="0" smtClean="0">
              <a:solidFill>
                <a:schemeClr val="tx1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4211960" y="4725144"/>
            <a:ext cx="40314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/>
            <a:r>
              <a:rPr lang="es-BO" sz="1400" dirty="0" smtClean="0">
                <a:solidFill>
                  <a:prstClr val="black"/>
                </a:solidFill>
              </a:rPr>
              <a:t>Dirección </a:t>
            </a:r>
            <a:r>
              <a:rPr lang="es-BO" sz="1400" dirty="0">
                <a:solidFill>
                  <a:prstClr val="black"/>
                </a:solidFill>
              </a:rPr>
              <a:t>Nacional de Investigación e Innovación</a:t>
            </a:r>
          </a:p>
          <a:p>
            <a:pPr lvl="0" algn="r"/>
            <a:r>
              <a:rPr lang="es-BO" sz="1400" dirty="0" smtClean="0">
                <a:solidFill>
                  <a:prstClr val="black"/>
                </a:solidFill>
              </a:rPr>
              <a:t>Unidad  Nacional  Recursos  Genéticos</a:t>
            </a:r>
            <a:endParaRPr lang="es-BO" sz="1400" dirty="0"/>
          </a:p>
        </p:txBody>
      </p:sp>
    </p:spTree>
    <p:extLst>
      <p:ext uri="{BB962C8B-B14F-4D97-AF65-F5344CB8AC3E}">
        <p14:creationId xmlns:p14="http://schemas.microsoft.com/office/powerpoint/2010/main" val="1320483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88640"/>
            <a:ext cx="5842992" cy="634082"/>
          </a:xfrm>
        </p:spPr>
        <p:txBody>
          <a:bodyPr>
            <a:normAutofit/>
          </a:bodyPr>
          <a:lstStyle/>
          <a:p>
            <a:pPr algn="l"/>
            <a:r>
              <a:rPr lang="es-BO" sz="3000" b="1" dirty="0" smtClean="0">
                <a:solidFill>
                  <a:schemeClr val="bg1"/>
                </a:solidFill>
              </a:rPr>
              <a:t>DIVERSIDAD</a:t>
            </a:r>
            <a:endParaRPr lang="es-BO" sz="3000" b="1" dirty="0">
              <a:solidFill>
                <a:schemeClr val="bg1"/>
              </a:solidFill>
            </a:endParaRPr>
          </a:p>
        </p:txBody>
      </p:sp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6806524"/>
              </p:ext>
            </p:extLst>
          </p:nvPr>
        </p:nvGraphicFramePr>
        <p:xfrm>
          <a:off x="4139952" y="1052736"/>
          <a:ext cx="4320480" cy="53435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2048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BO" sz="2000" u="none" strike="noStrike" dirty="0">
                          <a:effectLst/>
                        </a:rPr>
                        <a:t>Ancho de la semilla (mm)</a:t>
                      </a:r>
                      <a:endParaRPr lang="es-BO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BO" sz="2000" u="none" strike="noStrike" dirty="0">
                          <a:effectLst/>
                        </a:rPr>
                        <a:t>Ancho de la vaina (mm)</a:t>
                      </a:r>
                      <a:endParaRPr lang="es-BO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BO" sz="2000" u="none" strike="noStrike" dirty="0">
                          <a:effectLst/>
                        </a:rPr>
                        <a:t>Color  pintas del </a:t>
                      </a:r>
                      <a:r>
                        <a:rPr lang="es-BO" sz="2000" u="none" strike="noStrike" dirty="0" smtClean="0">
                          <a:effectLst/>
                        </a:rPr>
                        <a:t>pétalo </a:t>
                      </a:r>
                      <a:r>
                        <a:rPr lang="es-BO" sz="2000" u="none" strike="noStrike" dirty="0">
                          <a:effectLst/>
                        </a:rPr>
                        <a:t>estandarte</a:t>
                      </a:r>
                      <a:endParaRPr lang="es-BO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BO" sz="2000" u="none" strike="noStrike" dirty="0">
                          <a:effectLst/>
                        </a:rPr>
                        <a:t>Color de la semilla </a:t>
                      </a:r>
                      <a:endParaRPr lang="es-BO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BO" sz="2000" u="none" strike="noStrike" dirty="0">
                          <a:effectLst/>
                        </a:rPr>
                        <a:t>Color </a:t>
                      </a:r>
                      <a:r>
                        <a:rPr lang="es-BO" sz="2000" u="none" strike="noStrike" dirty="0" smtClean="0">
                          <a:effectLst/>
                        </a:rPr>
                        <a:t>pétalo </a:t>
                      </a:r>
                      <a:r>
                        <a:rPr lang="es-BO" sz="2000" u="none" strike="noStrike" dirty="0">
                          <a:effectLst/>
                        </a:rPr>
                        <a:t>del estandarte</a:t>
                      </a:r>
                      <a:endParaRPr lang="es-BO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BO" sz="2000" u="none" strike="noStrike" dirty="0">
                          <a:effectLst/>
                        </a:rPr>
                        <a:t>Color primario de la semilla</a:t>
                      </a:r>
                      <a:endParaRPr lang="es-BO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BO" sz="2000" u="none" strike="noStrike" dirty="0">
                          <a:effectLst/>
                        </a:rPr>
                        <a:t>Color secundario de la semilla</a:t>
                      </a:r>
                      <a:endParaRPr lang="es-BO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BO" sz="2000" u="none" strike="noStrike" dirty="0" smtClean="0">
                          <a:effectLst/>
                        </a:rPr>
                        <a:t>Días </a:t>
                      </a:r>
                      <a:r>
                        <a:rPr lang="es-BO" sz="2000" u="none" strike="noStrike" dirty="0">
                          <a:effectLst/>
                        </a:rPr>
                        <a:t>a la </a:t>
                      </a:r>
                      <a:r>
                        <a:rPr lang="es-BO" sz="2000" u="none" strike="noStrike" dirty="0" smtClean="0">
                          <a:effectLst/>
                        </a:rPr>
                        <a:t>floración</a:t>
                      </a:r>
                      <a:endParaRPr lang="es-BO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BO" sz="2000" u="none" strike="noStrike" dirty="0">
                          <a:effectLst/>
                        </a:rPr>
                        <a:t>Estrangulamiento de la vaina</a:t>
                      </a:r>
                      <a:endParaRPr lang="es-BO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BO" sz="2000" u="none" strike="noStrike" dirty="0">
                          <a:effectLst/>
                        </a:rPr>
                        <a:t>Forma del foliolo</a:t>
                      </a:r>
                      <a:endParaRPr lang="es-BO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BO" sz="2000" u="none" strike="noStrike" dirty="0">
                          <a:effectLst/>
                        </a:rPr>
                        <a:t>Habito de crecimiento</a:t>
                      </a:r>
                      <a:endParaRPr lang="es-BO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BO" sz="2000" u="none" strike="noStrike" dirty="0">
                          <a:effectLst/>
                        </a:rPr>
                        <a:t>Longitud de la semilla (mm)</a:t>
                      </a:r>
                      <a:endParaRPr lang="es-BO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BO" sz="2000" u="none" strike="noStrike" dirty="0">
                          <a:effectLst/>
                        </a:rPr>
                        <a:t>Longitud de la vaina (mm)</a:t>
                      </a:r>
                      <a:endParaRPr lang="es-BO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BO" sz="2000" u="none" strike="noStrike" dirty="0">
                          <a:effectLst/>
                        </a:rPr>
                        <a:t>Numero de semillas por vaina</a:t>
                      </a:r>
                      <a:endParaRPr lang="es-BO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BO" sz="2000" u="none" strike="noStrike" dirty="0">
                          <a:effectLst/>
                        </a:rPr>
                        <a:t>Peso de 100 semillas (g)</a:t>
                      </a:r>
                      <a:endParaRPr lang="es-BO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BO" sz="2000" u="none" strike="noStrike" dirty="0">
                          <a:effectLst/>
                        </a:rPr>
                        <a:t>Punta de la vaina</a:t>
                      </a:r>
                      <a:endParaRPr lang="es-BO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BO" sz="2000" u="none" strike="noStrike" dirty="0" err="1" smtClean="0">
                          <a:effectLst/>
                        </a:rPr>
                        <a:t>Reticulación</a:t>
                      </a:r>
                      <a:r>
                        <a:rPr lang="es-BO" sz="2000" u="none" strike="noStrike" dirty="0" smtClean="0">
                          <a:effectLst/>
                        </a:rPr>
                        <a:t> </a:t>
                      </a:r>
                      <a:r>
                        <a:rPr lang="es-BO" sz="2000" u="none" strike="noStrike" dirty="0">
                          <a:effectLst/>
                        </a:rPr>
                        <a:t>de la vaina</a:t>
                      </a:r>
                      <a:endParaRPr lang="es-BO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</a:tbl>
          </a:graphicData>
        </a:graphic>
      </p:graphicFrame>
      <p:sp>
        <p:nvSpPr>
          <p:cNvPr id="14" name="2 Marcador de contenido"/>
          <p:cNvSpPr txBox="1">
            <a:spLocks/>
          </p:cNvSpPr>
          <p:nvPr/>
        </p:nvSpPr>
        <p:spPr>
          <a:xfrm>
            <a:off x="445880" y="1412776"/>
            <a:ext cx="3118008" cy="720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BO" sz="2800" dirty="0" smtClean="0"/>
              <a:t>Descriptores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BO" sz="2800" dirty="0" smtClean="0"/>
              <a:t>(en base de datos)</a:t>
            </a:r>
          </a:p>
        </p:txBody>
      </p:sp>
    </p:spTree>
    <p:extLst>
      <p:ext uri="{BB962C8B-B14F-4D97-AF65-F5344CB8AC3E}">
        <p14:creationId xmlns:p14="http://schemas.microsoft.com/office/powerpoint/2010/main" val="564228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88640"/>
            <a:ext cx="5842992" cy="634082"/>
          </a:xfrm>
        </p:spPr>
        <p:txBody>
          <a:bodyPr>
            <a:normAutofit/>
          </a:bodyPr>
          <a:lstStyle/>
          <a:p>
            <a:pPr algn="l"/>
            <a:r>
              <a:rPr lang="es-BO" sz="3000" b="1" dirty="0" smtClean="0">
                <a:solidFill>
                  <a:schemeClr val="bg1"/>
                </a:solidFill>
              </a:rPr>
              <a:t>DIVERSIDAD</a:t>
            </a:r>
            <a:endParaRPr lang="es-BO" sz="3000" b="1" dirty="0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4574" y="1196753"/>
            <a:ext cx="5515578" cy="7200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BO" sz="2800" dirty="0" smtClean="0"/>
              <a:t>Descriptores (en base de datos)</a:t>
            </a: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2982615"/>
              </p:ext>
            </p:extLst>
          </p:nvPr>
        </p:nvGraphicFramePr>
        <p:xfrm>
          <a:off x="419432" y="2276872"/>
          <a:ext cx="3195638" cy="19225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50504"/>
                <a:gridCol w="1745134"/>
              </a:tblGrid>
              <a:tr h="190500">
                <a:tc gridSpan="2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BO" sz="2000" u="none" strike="noStrike" dirty="0" smtClean="0">
                          <a:effectLst/>
                        </a:rPr>
                        <a:t>Ancho de la semilla (mm)</a:t>
                      </a:r>
                      <a:endParaRPr lang="es-BO" sz="20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BO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BO" sz="2000" u="none" strike="noStrike" dirty="0" smtClean="0">
                          <a:effectLst/>
                        </a:rPr>
                        <a:t>n</a:t>
                      </a:r>
                      <a:endParaRPr lang="es-BO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BO" sz="2000" u="none" strike="noStrike" dirty="0">
                          <a:effectLst/>
                        </a:rPr>
                        <a:t>972</a:t>
                      </a:r>
                      <a:endParaRPr lang="es-BO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398512">
                <a:tc>
                  <a:txBody>
                    <a:bodyPr/>
                    <a:lstStyle/>
                    <a:p>
                      <a:pPr algn="l" fontAlgn="b"/>
                      <a:r>
                        <a:rPr lang="es-BO" sz="2000" u="none" strike="noStrike" dirty="0" smtClean="0">
                          <a:effectLst/>
                        </a:rPr>
                        <a:t>Promedio</a:t>
                      </a:r>
                      <a:endParaRPr lang="es-BO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BO" sz="2000" u="none" strike="noStrike" dirty="0">
                          <a:effectLst/>
                        </a:rPr>
                        <a:t>10.5</a:t>
                      </a:r>
                      <a:endParaRPr lang="es-BO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BO" sz="2000" u="none" strike="noStrike" dirty="0" err="1" smtClean="0">
                          <a:effectLst/>
                        </a:rPr>
                        <a:t>Desvest</a:t>
                      </a:r>
                      <a:endParaRPr lang="es-BO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BO" sz="2000" u="none" strike="noStrike" dirty="0">
                          <a:effectLst/>
                        </a:rPr>
                        <a:t>1.8</a:t>
                      </a:r>
                      <a:endParaRPr lang="es-BO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BO" sz="2000" u="none" strike="noStrike" dirty="0">
                          <a:effectLst/>
                        </a:rPr>
                        <a:t>Mín. </a:t>
                      </a:r>
                      <a:endParaRPr lang="es-BO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BO" sz="2000" u="none" strike="noStrike" dirty="0">
                          <a:effectLst/>
                        </a:rPr>
                        <a:t>5.0</a:t>
                      </a:r>
                      <a:endParaRPr lang="es-BO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BO" sz="2000" u="none" strike="noStrike" dirty="0">
                          <a:effectLst/>
                        </a:rPr>
                        <a:t>Máx. </a:t>
                      </a:r>
                      <a:endParaRPr lang="es-BO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BO" sz="2000" u="none" strike="noStrike" dirty="0">
                          <a:effectLst/>
                        </a:rPr>
                        <a:t>28.3</a:t>
                      </a:r>
                      <a:endParaRPr lang="es-BO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4737631"/>
              </p:ext>
            </p:extLst>
          </p:nvPr>
        </p:nvGraphicFramePr>
        <p:xfrm>
          <a:off x="4686758" y="2276872"/>
          <a:ext cx="3226867" cy="1828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50003"/>
                <a:gridCol w="1176864"/>
              </a:tblGrid>
              <a:tr h="1905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BO" sz="2000" u="none" strike="noStrike" dirty="0">
                          <a:effectLst/>
                        </a:rPr>
                        <a:t>Longitud de la semilla (mm)</a:t>
                      </a:r>
                      <a:endParaRPr lang="es-BO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BO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BO" sz="2000" u="none" strike="noStrike" dirty="0" smtClean="0">
                          <a:effectLst/>
                        </a:rPr>
                        <a:t>n</a:t>
                      </a:r>
                      <a:endParaRPr lang="es-BO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BO" sz="2000" u="none" strike="noStrike">
                          <a:effectLst/>
                        </a:rPr>
                        <a:t>972</a:t>
                      </a:r>
                      <a:endParaRPr lang="es-BO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BO" sz="2000" u="none" strike="noStrike" dirty="0" smtClean="0">
                          <a:effectLst/>
                        </a:rPr>
                        <a:t>Promedio</a:t>
                      </a:r>
                      <a:endParaRPr lang="es-BO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BO" sz="2000" u="none" strike="noStrike" dirty="0">
                          <a:effectLst/>
                        </a:rPr>
                        <a:t>16.9</a:t>
                      </a:r>
                      <a:endParaRPr lang="es-BO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BO" sz="2000" u="none" strike="noStrike" dirty="0" err="1" smtClean="0">
                          <a:effectLst/>
                        </a:rPr>
                        <a:t>Desvest</a:t>
                      </a:r>
                      <a:endParaRPr lang="es-BO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BO" sz="2000" u="none" strike="noStrike" dirty="0">
                          <a:effectLst/>
                        </a:rPr>
                        <a:t>3.0</a:t>
                      </a:r>
                      <a:endParaRPr lang="es-BO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BO" sz="2000" u="none" strike="noStrike" dirty="0">
                          <a:effectLst/>
                        </a:rPr>
                        <a:t>Mín. </a:t>
                      </a:r>
                      <a:endParaRPr lang="es-BO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BO" sz="2000" u="none" strike="noStrike" dirty="0">
                          <a:effectLst/>
                        </a:rPr>
                        <a:t>10.0</a:t>
                      </a:r>
                      <a:endParaRPr lang="es-BO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BO" sz="2000" u="none" strike="noStrike" dirty="0">
                          <a:effectLst/>
                        </a:rPr>
                        <a:t>Máx. </a:t>
                      </a:r>
                      <a:endParaRPr lang="es-BO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BO" sz="2000" u="none" strike="noStrike" dirty="0">
                          <a:effectLst/>
                        </a:rPr>
                        <a:t>37.4</a:t>
                      </a:r>
                      <a:endParaRPr lang="es-BO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3132931"/>
              </p:ext>
            </p:extLst>
          </p:nvPr>
        </p:nvGraphicFramePr>
        <p:xfrm>
          <a:off x="4670983" y="4437112"/>
          <a:ext cx="3258418" cy="1828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55688"/>
                <a:gridCol w="1402730"/>
              </a:tblGrid>
              <a:tr h="1905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BO" sz="2000" u="none" strike="noStrike" dirty="0">
                          <a:effectLst/>
                        </a:rPr>
                        <a:t>Peso de 100 semillas (g)</a:t>
                      </a:r>
                      <a:endParaRPr lang="es-BO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BO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BO" sz="2000" u="none" strike="noStrike" dirty="0" smtClean="0">
                          <a:effectLst/>
                        </a:rPr>
                        <a:t>n</a:t>
                      </a:r>
                      <a:endParaRPr lang="es-BO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BO" sz="2000" u="none" strike="noStrike">
                          <a:effectLst/>
                        </a:rPr>
                        <a:t>267</a:t>
                      </a:r>
                      <a:endParaRPr lang="es-BO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BO" sz="2000" u="none" strike="noStrike" dirty="0" smtClean="0">
                          <a:effectLst/>
                        </a:rPr>
                        <a:t>Promedio</a:t>
                      </a:r>
                      <a:endParaRPr lang="es-BO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BO" sz="2000" u="none" strike="noStrike" dirty="0">
                          <a:effectLst/>
                        </a:rPr>
                        <a:t>111.8</a:t>
                      </a:r>
                      <a:endParaRPr lang="es-BO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BO" sz="2000" u="none" strike="noStrike" dirty="0" err="1" smtClean="0">
                          <a:effectLst/>
                        </a:rPr>
                        <a:t>Desvest</a:t>
                      </a:r>
                      <a:endParaRPr lang="es-BO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BO" sz="2000" u="none" strike="noStrike" dirty="0">
                          <a:effectLst/>
                        </a:rPr>
                        <a:t>17.7</a:t>
                      </a:r>
                      <a:endParaRPr lang="es-BO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BO" sz="2000" u="none" strike="noStrike" dirty="0">
                          <a:effectLst/>
                        </a:rPr>
                        <a:t>Mín. </a:t>
                      </a:r>
                      <a:endParaRPr lang="es-BO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BO" sz="2000" u="none" strike="noStrike" dirty="0">
                          <a:effectLst/>
                        </a:rPr>
                        <a:t>56.0</a:t>
                      </a:r>
                      <a:endParaRPr lang="es-BO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BO" sz="2000" u="none" strike="noStrike" dirty="0">
                          <a:effectLst/>
                        </a:rPr>
                        <a:t>Máx. </a:t>
                      </a:r>
                      <a:endParaRPr lang="es-BO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BO" sz="2000" u="none" strike="noStrike" dirty="0">
                          <a:effectLst/>
                        </a:rPr>
                        <a:t>161.0</a:t>
                      </a:r>
                      <a:endParaRPr lang="es-BO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259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88640"/>
            <a:ext cx="5842992" cy="634082"/>
          </a:xfrm>
        </p:spPr>
        <p:txBody>
          <a:bodyPr>
            <a:normAutofit/>
          </a:bodyPr>
          <a:lstStyle/>
          <a:p>
            <a:pPr algn="l"/>
            <a:r>
              <a:rPr lang="es-BO" sz="3000" b="1" dirty="0" smtClean="0">
                <a:solidFill>
                  <a:schemeClr val="bg1"/>
                </a:solidFill>
              </a:rPr>
              <a:t>DIVERSIDAD</a:t>
            </a:r>
            <a:endParaRPr lang="es-BO" sz="3000" b="1" dirty="0">
              <a:solidFill>
                <a:schemeClr val="bg1"/>
              </a:solidFill>
            </a:endParaRPr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6437764"/>
              </p:ext>
            </p:extLst>
          </p:nvPr>
        </p:nvGraphicFramePr>
        <p:xfrm>
          <a:off x="1819552" y="980648"/>
          <a:ext cx="6712888" cy="57607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64096"/>
                <a:gridCol w="5133594"/>
                <a:gridCol w="715198"/>
              </a:tblGrid>
              <a:tr h="190500">
                <a:tc gridSpan="3">
                  <a:txBody>
                    <a:bodyPr/>
                    <a:lstStyle/>
                    <a:p>
                      <a:pPr algn="l" fontAlgn="b"/>
                      <a:r>
                        <a:rPr lang="es-BO" sz="1800" u="none" strike="noStrike" dirty="0" smtClean="0">
                          <a:effectLst/>
                        </a:rPr>
                        <a:t>Color primario de la semilla</a:t>
                      </a:r>
                      <a:endParaRPr lang="es-B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BO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s-BO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BO" sz="1800" u="none" strike="noStrike" dirty="0" smtClean="0">
                          <a:effectLst/>
                        </a:rPr>
                        <a:t>Código</a:t>
                      </a:r>
                      <a:endParaRPr lang="es-BO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BO" sz="1800" u="none" strike="noStrike" dirty="0">
                          <a:effectLst/>
                        </a:rPr>
                        <a:t>Valor del descriptor del cultivo</a:t>
                      </a:r>
                      <a:endParaRPr lang="es-BO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BO" sz="1800" u="none" strike="noStrike" dirty="0">
                          <a:effectLst/>
                        </a:rPr>
                        <a:t>Total</a:t>
                      </a:r>
                      <a:endParaRPr lang="es-BO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BO" sz="1800" u="none" strike="noStrike" dirty="0">
                          <a:effectLst/>
                        </a:rPr>
                        <a:t>1</a:t>
                      </a:r>
                      <a:endParaRPr lang="es-BO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BO" sz="1800" u="none" strike="noStrike" dirty="0">
                          <a:effectLst/>
                        </a:rPr>
                        <a:t>Blanco (155B)</a:t>
                      </a:r>
                      <a:endParaRPr lang="es-B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BO" sz="1800" u="none" strike="noStrike">
                          <a:effectLst/>
                        </a:rPr>
                        <a:t>14</a:t>
                      </a:r>
                      <a:endParaRPr lang="es-BO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BO" sz="1800" u="none" strike="noStrike" dirty="0">
                          <a:effectLst/>
                        </a:rPr>
                        <a:t>2</a:t>
                      </a:r>
                      <a:endParaRPr lang="es-BO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BO" sz="1800" u="none" strike="noStrike">
                          <a:effectLst/>
                        </a:rPr>
                        <a:t>Palido (blanco amarillo 158A)</a:t>
                      </a:r>
                      <a:endParaRPr lang="es-BO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BO" sz="1800" u="none" strike="noStrike">
                          <a:effectLst/>
                        </a:rPr>
                        <a:t>31</a:t>
                      </a:r>
                      <a:endParaRPr lang="es-BO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BO" sz="1800" u="none" strike="noStrike" dirty="0">
                          <a:effectLst/>
                        </a:rPr>
                        <a:t>3</a:t>
                      </a:r>
                      <a:endParaRPr lang="es-BO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BO" sz="1800" u="none" strike="noStrike">
                          <a:effectLst/>
                        </a:rPr>
                        <a:t>Amarillo (8C)</a:t>
                      </a:r>
                      <a:endParaRPr lang="es-BO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BO" sz="1800" u="none" strike="noStrike">
                          <a:effectLst/>
                        </a:rPr>
                        <a:t>1</a:t>
                      </a:r>
                      <a:endParaRPr lang="es-BO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BO" sz="1800" u="none" strike="noStrike" dirty="0">
                          <a:effectLst/>
                        </a:rPr>
                        <a:t>4</a:t>
                      </a:r>
                      <a:endParaRPr lang="es-BO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BO" sz="1800" u="none" strike="noStrike">
                          <a:effectLst/>
                        </a:rPr>
                        <a:t>Castaño muy palido (naranja-amarillo 27C)</a:t>
                      </a:r>
                      <a:endParaRPr lang="es-BO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BO" sz="1800" u="none" strike="noStrike">
                          <a:effectLst/>
                        </a:rPr>
                        <a:t>1</a:t>
                      </a:r>
                      <a:endParaRPr lang="es-BO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BO" sz="1800" u="none" strike="noStrike" dirty="0">
                          <a:effectLst/>
                        </a:rPr>
                        <a:t>5</a:t>
                      </a:r>
                      <a:endParaRPr lang="es-BO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BO" sz="1800" u="none" strike="noStrike">
                          <a:effectLst/>
                        </a:rPr>
                        <a:t>Castaño palido (naranja-amarillo 27A)</a:t>
                      </a:r>
                      <a:endParaRPr lang="es-BO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BO" sz="1800" u="none" strike="noStrike">
                          <a:effectLst/>
                        </a:rPr>
                        <a:t>68</a:t>
                      </a:r>
                      <a:endParaRPr lang="es-BO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BO" sz="1800" u="none" strike="noStrike" dirty="0">
                          <a:effectLst/>
                        </a:rPr>
                        <a:t>6</a:t>
                      </a:r>
                      <a:endParaRPr lang="es-BO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BO" sz="1800" u="none" strike="noStrike">
                          <a:effectLst/>
                        </a:rPr>
                        <a:t>Castaño luminoso (naranja-grisaceo 173D)</a:t>
                      </a:r>
                      <a:endParaRPr lang="es-BO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BO" sz="1800" u="none" strike="noStrike">
                          <a:effectLst/>
                        </a:rPr>
                        <a:t>53</a:t>
                      </a:r>
                      <a:endParaRPr lang="es-BO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BO" sz="1800" u="none" strike="noStrike" dirty="0">
                          <a:effectLst/>
                        </a:rPr>
                        <a:t>7</a:t>
                      </a:r>
                      <a:endParaRPr lang="es-BO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BO" sz="1800" u="none" strike="noStrike" dirty="0">
                          <a:effectLst/>
                        </a:rPr>
                        <a:t>Castaño (naranja-</a:t>
                      </a:r>
                      <a:r>
                        <a:rPr lang="es-BO" sz="1800" u="none" strike="noStrike" dirty="0" err="1">
                          <a:effectLst/>
                        </a:rPr>
                        <a:t>grisaceo</a:t>
                      </a:r>
                      <a:r>
                        <a:rPr lang="es-BO" sz="1800" u="none" strike="noStrike" dirty="0">
                          <a:effectLst/>
                        </a:rPr>
                        <a:t> 174D)</a:t>
                      </a:r>
                      <a:endParaRPr lang="es-B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BO" sz="1800" u="none" strike="noStrike">
                          <a:effectLst/>
                        </a:rPr>
                        <a:t>4</a:t>
                      </a:r>
                      <a:endParaRPr lang="es-BO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BO" sz="1800" u="none" strike="noStrike" dirty="0">
                          <a:effectLst/>
                        </a:rPr>
                        <a:t>8</a:t>
                      </a:r>
                      <a:endParaRPr lang="es-BO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BO" sz="1800" u="none" strike="noStrike" dirty="0">
                          <a:effectLst/>
                        </a:rPr>
                        <a:t>Castaño oscuro (naranja-</a:t>
                      </a:r>
                      <a:r>
                        <a:rPr lang="es-BO" sz="1800" u="none" strike="noStrike" dirty="0" err="1">
                          <a:effectLst/>
                        </a:rPr>
                        <a:t>grisaceo</a:t>
                      </a:r>
                      <a:r>
                        <a:rPr lang="es-BO" sz="1800" u="none" strike="noStrike" dirty="0">
                          <a:effectLst/>
                        </a:rPr>
                        <a:t> 172D)</a:t>
                      </a:r>
                      <a:endParaRPr lang="es-B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BO" sz="1800" u="none" strike="noStrike" dirty="0">
                          <a:effectLst/>
                        </a:rPr>
                        <a:t>1</a:t>
                      </a:r>
                      <a:endParaRPr lang="es-B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BO" sz="1800" u="none" strike="noStrike" dirty="0">
                          <a:effectLst/>
                        </a:rPr>
                        <a:t>10</a:t>
                      </a:r>
                      <a:endParaRPr lang="es-BO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BO" sz="1800" u="none" strike="noStrike" dirty="0">
                          <a:effectLst/>
                        </a:rPr>
                        <a:t>Rosa (rojo-</a:t>
                      </a:r>
                      <a:r>
                        <a:rPr lang="es-BO" sz="1800" u="none" strike="noStrike" dirty="0" err="1">
                          <a:effectLst/>
                        </a:rPr>
                        <a:t>grisaceo</a:t>
                      </a:r>
                      <a:r>
                        <a:rPr lang="es-BO" sz="1800" u="none" strike="noStrike" dirty="0">
                          <a:effectLst/>
                        </a:rPr>
                        <a:t> 181C)</a:t>
                      </a:r>
                      <a:endParaRPr lang="es-B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BO" sz="1800" u="none" strike="noStrike">
                          <a:effectLst/>
                        </a:rPr>
                        <a:t>152</a:t>
                      </a:r>
                      <a:endParaRPr lang="es-BO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BO" sz="1800" u="none" strike="noStrike" dirty="0">
                          <a:effectLst/>
                        </a:rPr>
                        <a:t>11</a:t>
                      </a:r>
                      <a:endParaRPr lang="es-BO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BO" sz="1800" u="none" strike="noStrike" dirty="0">
                          <a:effectLst/>
                        </a:rPr>
                        <a:t>Salmon (rojo-</a:t>
                      </a:r>
                      <a:r>
                        <a:rPr lang="es-BO" sz="1800" u="none" strike="noStrike" dirty="0" err="1">
                          <a:effectLst/>
                        </a:rPr>
                        <a:t>grisaceo</a:t>
                      </a:r>
                      <a:r>
                        <a:rPr lang="es-BO" sz="1800" u="none" strike="noStrike" dirty="0">
                          <a:effectLst/>
                        </a:rPr>
                        <a:t> 179D)</a:t>
                      </a:r>
                      <a:endParaRPr lang="es-B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BO" sz="1800" u="none" strike="noStrike">
                          <a:effectLst/>
                        </a:rPr>
                        <a:t>31</a:t>
                      </a:r>
                      <a:endParaRPr lang="es-BO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BO" sz="1800" u="none" strike="noStrike" dirty="0">
                          <a:effectLst/>
                        </a:rPr>
                        <a:t>12</a:t>
                      </a:r>
                      <a:endParaRPr lang="es-BO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BO" sz="1800" u="none" strike="noStrike" dirty="0">
                          <a:effectLst/>
                        </a:rPr>
                        <a:t>Rojo claro (rojo-</a:t>
                      </a:r>
                      <a:r>
                        <a:rPr lang="es-BO" sz="1800" u="none" strike="noStrike" dirty="0" err="1">
                          <a:effectLst/>
                        </a:rPr>
                        <a:t>grisaceo</a:t>
                      </a:r>
                      <a:r>
                        <a:rPr lang="es-BO" sz="1800" u="none" strike="noStrike" dirty="0">
                          <a:effectLst/>
                        </a:rPr>
                        <a:t> 180D)</a:t>
                      </a:r>
                      <a:endParaRPr lang="es-B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BO" sz="1800" u="none" strike="noStrike">
                          <a:effectLst/>
                        </a:rPr>
                        <a:t>49</a:t>
                      </a:r>
                      <a:endParaRPr lang="es-BO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BO" sz="1800" u="none" strike="noStrike" dirty="0">
                          <a:effectLst/>
                        </a:rPr>
                        <a:t>13</a:t>
                      </a:r>
                      <a:endParaRPr lang="es-BO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BO" sz="1800" u="none" strike="noStrike" dirty="0">
                          <a:effectLst/>
                        </a:rPr>
                        <a:t>Rojo (rojo-</a:t>
                      </a:r>
                      <a:r>
                        <a:rPr lang="es-BO" sz="1800" u="none" strike="noStrike" dirty="0" err="1">
                          <a:effectLst/>
                        </a:rPr>
                        <a:t>grisaceo</a:t>
                      </a:r>
                      <a:r>
                        <a:rPr lang="es-BO" sz="1800" u="none" strike="noStrike" dirty="0">
                          <a:effectLst/>
                        </a:rPr>
                        <a:t> 181A)</a:t>
                      </a:r>
                      <a:endParaRPr lang="es-B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BO" sz="1800" u="none" strike="noStrike">
                          <a:effectLst/>
                        </a:rPr>
                        <a:t>165</a:t>
                      </a:r>
                      <a:endParaRPr lang="es-BO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BO" sz="1800" u="none" strike="noStrike" dirty="0">
                          <a:effectLst/>
                        </a:rPr>
                        <a:t>14</a:t>
                      </a:r>
                      <a:endParaRPr lang="es-BO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BO" sz="1800" u="none" strike="noStrike" dirty="0">
                          <a:effectLst/>
                        </a:rPr>
                        <a:t>Rojo oscuro (rojo-</a:t>
                      </a:r>
                      <a:r>
                        <a:rPr lang="es-BO" sz="1800" u="none" strike="noStrike" dirty="0" err="1">
                          <a:effectLst/>
                        </a:rPr>
                        <a:t>grisaceo</a:t>
                      </a:r>
                      <a:r>
                        <a:rPr lang="es-BO" sz="1800" u="none" strike="noStrike" dirty="0">
                          <a:effectLst/>
                        </a:rPr>
                        <a:t> 178A)</a:t>
                      </a:r>
                      <a:endParaRPr lang="es-B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BO" sz="1800" u="none" strike="noStrike">
                          <a:effectLst/>
                        </a:rPr>
                        <a:t>326</a:t>
                      </a:r>
                      <a:endParaRPr lang="es-BO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BO" sz="1800" u="none" strike="noStrike" dirty="0">
                          <a:effectLst/>
                        </a:rPr>
                        <a:t>15</a:t>
                      </a:r>
                      <a:endParaRPr lang="es-BO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BO" sz="1800" u="none" strike="noStrike" dirty="0">
                          <a:effectLst/>
                        </a:rPr>
                        <a:t>Rojo-purpureo/purpura-rojizo (purpura-</a:t>
                      </a:r>
                      <a:r>
                        <a:rPr lang="es-BO" sz="1800" u="none" strike="noStrike" dirty="0" err="1">
                          <a:effectLst/>
                        </a:rPr>
                        <a:t>grisaceo</a:t>
                      </a:r>
                      <a:r>
                        <a:rPr lang="es-BO" sz="1800" u="none" strike="noStrike" dirty="0">
                          <a:effectLst/>
                        </a:rPr>
                        <a:t> 187A)</a:t>
                      </a:r>
                      <a:endParaRPr lang="es-B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BO" sz="1800" u="none" strike="noStrike">
                          <a:effectLst/>
                        </a:rPr>
                        <a:t>35</a:t>
                      </a:r>
                      <a:endParaRPr lang="es-BO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BO" sz="1800" u="none" strike="noStrike" dirty="0">
                          <a:effectLst/>
                        </a:rPr>
                        <a:t>16</a:t>
                      </a:r>
                      <a:endParaRPr lang="es-BO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BO" sz="1800" u="none" strike="noStrike" dirty="0">
                          <a:effectLst/>
                        </a:rPr>
                        <a:t>Purpura claro (purpura-rojizo 59A)</a:t>
                      </a:r>
                      <a:endParaRPr lang="es-B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BO" sz="1800" u="none" strike="noStrike">
                          <a:effectLst/>
                        </a:rPr>
                        <a:t>1</a:t>
                      </a:r>
                      <a:endParaRPr lang="es-BO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BO" sz="1800" u="none" strike="noStrike" dirty="0">
                          <a:effectLst/>
                        </a:rPr>
                        <a:t>17</a:t>
                      </a:r>
                      <a:endParaRPr lang="es-BO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BO" sz="1800" u="none" strike="noStrike" dirty="0">
                          <a:effectLst/>
                        </a:rPr>
                        <a:t>Purpura (purpura 79A)</a:t>
                      </a:r>
                      <a:endParaRPr lang="es-B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BO" sz="1800" u="none" strike="noStrike">
                          <a:effectLst/>
                        </a:rPr>
                        <a:t>8</a:t>
                      </a:r>
                      <a:endParaRPr lang="es-BO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BO" sz="1800" u="none" strike="noStrike" dirty="0">
                          <a:effectLst/>
                        </a:rPr>
                        <a:t>18</a:t>
                      </a:r>
                      <a:endParaRPr lang="es-BO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BO" sz="1800" u="none" strike="noStrike" dirty="0">
                          <a:effectLst/>
                        </a:rPr>
                        <a:t>Purpura oscuro (purpura 79A)</a:t>
                      </a:r>
                      <a:endParaRPr lang="es-B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BO" sz="1800" u="none" strike="noStrike">
                          <a:effectLst/>
                        </a:rPr>
                        <a:t>18</a:t>
                      </a:r>
                      <a:endParaRPr lang="es-BO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BO" sz="1800" u="none" strike="noStrike" dirty="0">
                          <a:effectLst/>
                        </a:rPr>
                        <a:t>19</a:t>
                      </a:r>
                      <a:endParaRPr lang="es-BO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BO" sz="1800" u="none" strike="noStrike" dirty="0">
                          <a:effectLst/>
                        </a:rPr>
                        <a:t>Purpura muy oscuro (negruzco)(negro 202A)</a:t>
                      </a:r>
                      <a:endParaRPr lang="es-B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BO" sz="1800" u="none" strike="noStrike" dirty="0">
                          <a:effectLst/>
                        </a:rPr>
                        <a:t>14</a:t>
                      </a:r>
                      <a:endParaRPr lang="es-B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BO" sz="1800" u="none" strike="noStrike" dirty="0" smtClean="0">
                          <a:effectLst/>
                        </a:rPr>
                        <a:t>Total</a:t>
                      </a:r>
                      <a:endParaRPr lang="es-BO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BO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BO" sz="1800" u="none" strike="noStrike" dirty="0">
                          <a:effectLst/>
                        </a:rPr>
                        <a:t>972</a:t>
                      </a:r>
                      <a:endParaRPr lang="es-BO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063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88640"/>
            <a:ext cx="5842992" cy="634082"/>
          </a:xfrm>
        </p:spPr>
        <p:txBody>
          <a:bodyPr>
            <a:normAutofit/>
          </a:bodyPr>
          <a:lstStyle/>
          <a:p>
            <a:pPr algn="l"/>
            <a:r>
              <a:rPr lang="es-BO" sz="3000" b="1" dirty="0" smtClean="0">
                <a:solidFill>
                  <a:schemeClr val="bg1"/>
                </a:solidFill>
              </a:rPr>
              <a:t>DIVERSIDAD</a:t>
            </a:r>
            <a:endParaRPr lang="es-BO" sz="3000" b="1" dirty="0">
              <a:solidFill>
                <a:schemeClr val="bg1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980728"/>
            <a:ext cx="1729258" cy="54000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5856" y="968132"/>
            <a:ext cx="1729258" cy="54000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2080" y="980728"/>
            <a:ext cx="1729258" cy="540000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36296" y="1000658"/>
            <a:ext cx="1783129" cy="5400000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0" y="3933056"/>
            <a:ext cx="1475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BO" dirty="0" smtClean="0"/>
              <a:t>357</a:t>
            </a:r>
          </a:p>
          <a:p>
            <a:r>
              <a:rPr lang="es-BO" dirty="0" smtClean="0"/>
              <a:t>nombres</a:t>
            </a:r>
            <a:endParaRPr lang="es-BO" dirty="0"/>
          </a:p>
        </p:txBody>
      </p:sp>
    </p:spTree>
    <p:extLst>
      <p:ext uri="{BB962C8B-B14F-4D97-AF65-F5344CB8AC3E}">
        <p14:creationId xmlns:p14="http://schemas.microsoft.com/office/powerpoint/2010/main" val="459352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188640"/>
            <a:ext cx="8569679" cy="634082"/>
          </a:xfrm>
        </p:spPr>
        <p:txBody>
          <a:bodyPr>
            <a:normAutofit/>
          </a:bodyPr>
          <a:lstStyle/>
          <a:p>
            <a:pPr algn="l"/>
            <a:r>
              <a:rPr lang="es-BO" sz="3000" b="1" dirty="0" smtClean="0">
                <a:solidFill>
                  <a:schemeClr val="bg1"/>
                </a:solidFill>
              </a:rPr>
              <a:t>USO</a:t>
            </a:r>
            <a:endParaRPr lang="es-BO" sz="3200" dirty="0">
              <a:solidFill>
                <a:schemeClr val="bg1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79512" y="1124744"/>
            <a:ext cx="813690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BO" sz="2800" dirty="0" smtClean="0"/>
              <a:t>El INIAF esta implementando laboratorio y ajustando protocolos para la determinación de proteína, grasa,…. de los cultivos</a:t>
            </a:r>
          </a:p>
          <a:p>
            <a:endParaRPr lang="es-BO" sz="2800" dirty="0"/>
          </a:p>
          <a:p>
            <a:r>
              <a:rPr lang="es-BO" sz="2800" dirty="0" smtClean="0"/>
              <a:t>En el área gastronómica se avanzo muy poco, </a:t>
            </a:r>
            <a:r>
              <a:rPr lang="es-BO" sz="2800" dirty="0" err="1" smtClean="0"/>
              <a:t>p.e</a:t>
            </a:r>
            <a:r>
              <a:rPr lang="es-BO" sz="2800" dirty="0" smtClean="0"/>
              <a:t>.</a:t>
            </a:r>
          </a:p>
          <a:p>
            <a:endParaRPr lang="es-BO" sz="2800" dirty="0"/>
          </a:p>
        </p:txBody>
      </p:sp>
    </p:spTree>
    <p:extLst>
      <p:ext uri="{BB962C8B-B14F-4D97-AF65-F5344CB8AC3E}">
        <p14:creationId xmlns:p14="http://schemas.microsoft.com/office/powerpoint/2010/main" val="3725011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188640"/>
            <a:ext cx="8569679" cy="634082"/>
          </a:xfrm>
        </p:spPr>
        <p:txBody>
          <a:bodyPr>
            <a:normAutofit/>
          </a:bodyPr>
          <a:lstStyle/>
          <a:p>
            <a:pPr algn="l"/>
            <a:r>
              <a:rPr lang="es-BO" sz="3000" b="1" dirty="0" smtClean="0">
                <a:solidFill>
                  <a:schemeClr val="bg1"/>
                </a:solidFill>
              </a:rPr>
              <a:t>USO</a:t>
            </a:r>
            <a:endParaRPr lang="es-BO" sz="3200" dirty="0">
              <a:solidFill>
                <a:schemeClr val="bg1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95899" y="863134"/>
            <a:ext cx="813690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BO" sz="2800" dirty="0" smtClean="0"/>
              <a:t>Catálogo de </a:t>
            </a:r>
            <a:r>
              <a:rPr lang="es-BO" sz="2800" dirty="0" smtClean="0"/>
              <a:t>ajíes</a:t>
            </a:r>
          </a:p>
          <a:p>
            <a:r>
              <a:rPr lang="es-BO" dirty="0" smtClean="0"/>
              <a:t>Flores, et al, 2016</a:t>
            </a:r>
            <a:endParaRPr lang="es-BO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r="1990"/>
          <a:stretch/>
        </p:blipFill>
        <p:spPr>
          <a:xfrm>
            <a:off x="32925" y="1989280"/>
            <a:ext cx="2916778" cy="39600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2969" y="1989280"/>
            <a:ext cx="2953965" cy="39600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79" t="57657" r="49946" b="6546"/>
          <a:stretch/>
        </p:blipFill>
        <p:spPr>
          <a:xfrm>
            <a:off x="5796136" y="1340768"/>
            <a:ext cx="3194601" cy="3816000"/>
          </a:xfrm>
          <a:prstGeom prst="rect">
            <a:avLst/>
          </a:prstGeom>
        </p:spPr>
      </p:pic>
      <p:sp>
        <p:nvSpPr>
          <p:cNvPr id="7" name="Flecha derecha 6"/>
          <p:cNvSpPr/>
          <p:nvPr/>
        </p:nvSpPr>
        <p:spPr>
          <a:xfrm rot="20465849">
            <a:off x="4135813" y="3104176"/>
            <a:ext cx="1817988" cy="864096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1305556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188640"/>
            <a:ext cx="8569679" cy="634082"/>
          </a:xfrm>
        </p:spPr>
        <p:txBody>
          <a:bodyPr>
            <a:normAutofit/>
          </a:bodyPr>
          <a:lstStyle/>
          <a:p>
            <a:pPr algn="l"/>
            <a:r>
              <a:rPr lang="es-BO" sz="3000" b="1" dirty="0" smtClean="0">
                <a:solidFill>
                  <a:schemeClr val="bg1"/>
                </a:solidFill>
              </a:rPr>
              <a:t>USO</a:t>
            </a:r>
            <a:endParaRPr lang="es-BO" sz="3200" dirty="0">
              <a:solidFill>
                <a:schemeClr val="bg1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95899" y="1412776"/>
            <a:ext cx="770449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BO" sz="2800" dirty="0" err="1" smtClean="0"/>
              <a:t>Bentley</a:t>
            </a:r>
            <a:r>
              <a:rPr lang="es-BO" sz="2800" dirty="0" smtClean="0"/>
              <a:t>, 2015. cita en la época Azteca, tenían la combinación de chocolate, ají y maní</a:t>
            </a:r>
          </a:p>
          <a:p>
            <a:endParaRPr lang="es-BO" sz="2800" dirty="0"/>
          </a:p>
        </p:txBody>
      </p:sp>
    </p:spTree>
    <p:extLst>
      <p:ext uri="{BB962C8B-B14F-4D97-AF65-F5344CB8AC3E}">
        <p14:creationId xmlns:p14="http://schemas.microsoft.com/office/powerpoint/2010/main" val="960086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188640"/>
            <a:ext cx="8569679" cy="634082"/>
          </a:xfrm>
        </p:spPr>
        <p:txBody>
          <a:bodyPr>
            <a:normAutofit/>
          </a:bodyPr>
          <a:lstStyle/>
          <a:p>
            <a:pPr algn="l"/>
            <a:r>
              <a:rPr lang="es-BO" sz="3000" b="1" dirty="0" smtClean="0">
                <a:solidFill>
                  <a:schemeClr val="bg1"/>
                </a:solidFill>
              </a:rPr>
              <a:t>Base de datos</a:t>
            </a:r>
            <a:endParaRPr lang="es-BO" sz="3200" dirty="0">
              <a:solidFill>
                <a:schemeClr val="bg1"/>
              </a:solidFill>
            </a:endParaRPr>
          </a:p>
        </p:txBody>
      </p:sp>
      <p:cxnSp>
        <p:nvCxnSpPr>
          <p:cNvPr id="26" name="25 Conector curvado"/>
          <p:cNvCxnSpPr>
            <a:stCxn id="4" idx="3"/>
            <a:endCxn id="3075" idx="1"/>
          </p:cNvCxnSpPr>
          <p:nvPr/>
        </p:nvCxnSpPr>
        <p:spPr>
          <a:xfrm>
            <a:off x="1763688" y="949370"/>
            <a:ext cx="2015331" cy="643254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27 Conector curvado"/>
          <p:cNvCxnSpPr>
            <a:stCxn id="4" idx="3"/>
            <a:endCxn id="3079" idx="0"/>
          </p:cNvCxnSpPr>
          <p:nvPr/>
        </p:nvCxnSpPr>
        <p:spPr>
          <a:xfrm>
            <a:off x="1763688" y="949370"/>
            <a:ext cx="655664" cy="571870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2 CuadroTexto"/>
          <p:cNvSpPr txBox="1"/>
          <p:nvPr/>
        </p:nvSpPr>
        <p:spPr>
          <a:xfrm>
            <a:off x="2771353" y="838911"/>
            <a:ext cx="98785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BO" sz="1500" dirty="0" smtClean="0"/>
              <a:t>Curadores</a:t>
            </a:r>
            <a:endParaRPr lang="es-BO" sz="1500" dirty="0"/>
          </a:p>
        </p:txBody>
      </p:sp>
      <p:sp>
        <p:nvSpPr>
          <p:cNvPr id="11" name="10 CuadroTexto"/>
          <p:cNvSpPr txBox="1"/>
          <p:nvPr/>
        </p:nvSpPr>
        <p:spPr>
          <a:xfrm>
            <a:off x="467544" y="1162076"/>
            <a:ext cx="178242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BO" sz="1500" dirty="0" smtClean="0"/>
              <a:t>Publico en general</a:t>
            </a:r>
            <a:endParaRPr lang="es-BO" sz="1500" dirty="0"/>
          </a:p>
        </p:txBody>
      </p:sp>
      <p:sp>
        <p:nvSpPr>
          <p:cNvPr id="4" name="3 CuadroTexto"/>
          <p:cNvSpPr txBox="1"/>
          <p:nvPr/>
        </p:nvSpPr>
        <p:spPr>
          <a:xfrm>
            <a:off x="238089" y="764704"/>
            <a:ext cx="1525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BO" b="1" dirty="0" err="1" smtClean="0">
                <a:solidFill>
                  <a:schemeClr val="tx2"/>
                </a:solidFill>
              </a:rPr>
              <a:t>GrinGlobal</a:t>
            </a:r>
            <a:r>
              <a:rPr lang="es-BO" b="1" dirty="0" smtClean="0">
                <a:solidFill>
                  <a:schemeClr val="tx2"/>
                </a:solidFill>
              </a:rPr>
              <a:t>:</a:t>
            </a:r>
            <a:endParaRPr lang="es-BO" b="1" dirty="0">
              <a:solidFill>
                <a:schemeClr val="tx2"/>
              </a:solidFill>
            </a:endParaRPr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3" y="1521240"/>
            <a:ext cx="4773177" cy="40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56"/>
          <a:stretch/>
        </p:blipFill>
        <p:spPr bwMode="auto">
          <a:xfrm>
            <a:off x="3819571" y="4437384"/>
            <a:ext cx="3596711" cy="24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13" r="26272"/>
          <a:stretch/>
        </p:blipFill>
        <p:spPr bwMode="auto">
          <a:xfrm>
            <a:off x="6301870" y="3321344"/>
            <a:ext cx="2842130" cy="32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019" y="44624"/>
            <a:ext cx="5364981" cy="3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583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188640"/>
            <a:ext cx="8569679" cy="634082"/>
          </a:xfrm>
        </p:spPr>
        <p:txBody>
          <a:bodyPr>
            <a:normAutofit fontScale="90000"/>
          </a:bodyPr>
          <a:lstStyle/>
          <a:p>
            <a:pPr algn="l"/>
            <a:r>
              <a:rPr lang="es-BO" sz="3000" b="1" dirty="0" smtClean="0">
                <a:solidFill>
                  <a:schemeClr val="bg1"/>
                </a:solidFill>
              </a:rPr>
              <a:t>RESULTADOS.  </a:t>
            </a:r>
            <a:r>
              <a:rPr lang="es-BO" sz="3200" dirty="0" smtClean="0">
                <a:solidFill>
                  <a:schemeClr val="bg1"/>
                </a:solidFill>
              </a:rPr>
              <a:t>Datos </a:t>
            </a:r>
            <a:r>
              <a:rPr lang="es-BO" sz="3200" dirty="0">
                <a:solidFill>
                  <a:schemeClr val="bg1"/>
                </a:solidFill>
              </a:rPr>
              <a:t>de Bancos de </a:t>
            </a:r>
            <a:r>
              <a:rPr lang="es-BO" sz="3200" dirty="0" smtClean="0">
                <a:solidFill>
                  <a:schemeClr val="bg1"/>
                </a:solidFill>
              </a:rPr>
              <a:t>RRGG </a:t>
            </a:r>
            <a:r>
              <a:rPr lang="es-BO" sz="3200" dirty="0">
                <a:solidFill>
                  <a:schemeClr val="bg1"/>
                </a:solidFill>
              </a:rPr>
              <a:t>en programas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1547664" y="801579"/>
            <a:ext cx="201147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BO" sz="1500" dirty="0" smtClean="0"/>
              <a:t>Consulta de descriptor</a:t>
            </a:r>
            <a:endParaRPr lang="es-BO" sz="1500" dirty="0"/>
          </a:p>
        </p:txBody>
      </p:sp>
      <p:sp>
        <p:nvSpPr>
          <p:cNvPr id="4" name="3 CuadroTexto"/>
          <p:cNvSpPr txBox="1"/>
          <p:nvPr/>
        </p:nvSpPr>
        <p:spPr>
          <a:xfrm>
            <a:off x="238089" y="764704"/>
            <a:ext cx="1525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BO" b="1" dirty="0" err="1" smtClean="0">
                <a:solidFill>
                  <a:schemeClr val="tx2"/>
                </a:solidFill>
              </a:rPr>
              <a:t>GrinGlobal</a:t>
            </a:r>
            <a:r>
              <a:rPr lang="es-BO" b="1" dirty="0" smtClean="0">
                <a:solidFill>
                  <a:schemeClr val="tx2"/>
                </a:solidFill>
              </a:rPr>
              <a:t>:</a:t>
            </a:r>
            <a:endParaRPr lang="es-BO" b="1" dirty="0">
              <a:solidFill>
                <a:schemeClr val="tx2"/>
              </a:solidFill>
            </a:endParaRPr>
          </a:p>
        </p:txBody>
      </p:sp>
      <p:pic>
        <p:nvPicPr>
          <p:cNvPr id="12" name="11 Imagen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" t="32166" r="40158" b="1257"/>
          <a:stretch/>
        </p:blipFill>
        <p:spPr bwMode="auto">
          <a:xfrm>
            <a:off x="179512" y="1134036"/>
            <a:ext cx="4125241" cy="280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11 Cuadro de texto"/>
          <p:cNvSpPr txBox="1"/>
          <p:nvPr/>
        </p:nvSpPr>
        <p:spPr>
          <a:xfrm>
            <a:off x="2699792" y="2780928"/>
            <a:ext cx="698500" cy="241300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BO" sz="1100">
                <a:solidFill>
                  <a:srgbClr val="1F497D"/>
                </a:solidFill>
                <a:effectLst/>
                <a:ea typeface="Calibri"/>
                <a:cs typeface="Times New Roman"/>
              </a:rPr>
              <a:t>Clic (1)</a:t>
            </a:r>
            <a:endParaRPr lang="es-BO" sz="1100">
              <a:effectLst/>
              <a:ea typeface="Calibri"/>
              <a:cs typeface="Times New Roman"/>
            </a:endParaRPr>
          </a:p>
        </p:txBody>
      </p:sp>
      <p:cxnSp>
        <p:nvCxnSpPr>
          <p:cNvPr id="14" name="13 Conector recto de flecha"/>
          <p:cNvCxnSpPr/>
          <p:nvPr/>
        </p:nvCxnSpPr>
        <p:spPr>
          <a:xfrm flipH="1">
            <a:off x="2293392" y="2901578"/>
            <a:ext cx="406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15 Flecha abajo"/>
          <p:cNvSpPr/>
          <p:nvPr/>
        </p:nvSpPr>
        <p:spPr>
          <a:xfrm rot="16200000">
            <a:off x="4308404" y="2666628"/>
            <a:ext cx="196850" cy="228600"/>
          </a:xfrm>
          <a:prstGeom prst="downArrow">
            <a:avLst/>
          </a:prstGeom>
          <a:solidFill>
            <a:schemeClr val="accent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BO"/>
          </a:p>
        </p:txBody>
      </p:sp>
      <p:pic>
        <p:nvPicPr>
          <p:cNvPr id="18" name="17 Imagen"/>
          <p:cNvPicPr>
            <a:picLocks noChangeAspect="1"/>
          </p:cNvPicPr>
          <p:nvPr/>
        </p:nvPicPr>
        <p:blipFill rotWithShape="1">
          <a:blip r:embed="rId4"/>
          <a:srcRect l="680" t="13985" r="31184" b="951"/>
          <a:stretch/>
        </p:blipFill>
        <p:spPr bwMode="auto">
          <a:xfrm>
            <a:off x="4759178" y="837485"/>
            <a:ext cx="4421334" cy="5004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16 Cuadro de texto"/>
          <p:cNvSpPr txBox="1"/>
          <p:nvPr/>
        </p:nvSpPr>
        <p:spPr>
          <a:xfrm>
            <a:off x="6211525" y="5512438"/>
            <a:ext cx="698500" cy="241300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BO" sz="1100">
                <a:solidFill>
                  <a:srgbClr val="1F497D"/>
                </a:solidFill>
                <a:effectLst/>
                <a:ea typeface="Calibri"/>
                <a:cs typeface="Times New Roman"/>
              </a:rPr>
              <a:t>Clic (2)</a:t>
            </a:r>
            <a:endParaRPr lang="es-BO" sz="1100">
              <a:effectLst/>
              <a:ea typeface="Calibri"/>
              <a:cs typeface="Times New Roman"/>
            </a:endParaRPr>
          </a:p>
        </p:txBody>
      </p:sp>
      <p:cxnSp>
        <p:nvCxnSpPr>
          <p:cNvPr id="17" name="17 Conector recto de flecha"/>
          <p:cNvCxnSpPr/>
          <p:nvPr/>
        </p:nvCxnSpPr>
        <p:spPr>
          <a:xfrm flipH="1">
            <a:off x="5805125" y="5671188"/>
            <a:ext cx="406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18 Imagen"/>
          <p:cNvPicPr>
            <a:picLocks noChangeAspect="1"/>
          </p:cNvPicPr>
          <p:nvPr/>
        </p:nvPicPr>
        <p:blipFill rotWithShape="1">
          <a:blip r:embed="rId5"/>
          <a:srcRect l="679" t="21371" r="29733" b="4806"/>
          <a:stretch/>
        </p:blipFill>
        <p:spPr bwMode="auto">
          <a:xfrm>
            <a:off x="2" y="4293096"/>
            <a:ext cx="4880756" cy="2412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0" name="15 Flecha abajo"/>
          <p:cNvSpPr/>
          <p:nvPr/>
        </p:nvSpPr>
        <p:spPr>
          <a:xfrm rot="5400000">
            <a:off x="5214987" y="5874692"/>
            <a:ext cx="196850" cy="228600"/>
          </a:xfrm>
          <a:prstGeom prst="downArrow">
            <a:avLst/>
          </a:prstGeom>
          <a:solidFill>
            <a:schemeClr val="accent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2021416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457200" y="274638"/>
            <a:ext cx="6419056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BO" sz="3000" b="1" dirty="0" smtClean="0">
                <a:solidFill>
                  <a:schemeClr val="bg1"/>
                </a:solidFill>
              </a:rPr>
              <a:t>CONCLUSIÓN</a:t>
            </a:r>
            <a:endParaRPr lang="es-BO" sz="3000" b="1" dirty="0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8884" y="1412776"/>
            <a:ext cx="7488832" cy="2304256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BO" sz="2800" dirty="0" smtClean="0"/>
              <a:t>Bolivia posee variabilidad de maní y es conservada en el Banco Nacional de Germoplasma de Bolivia</a:t>
            </a:r>
            <a:endParaRPr lang="es-BO" sz="2800" dirty="0"/>
          </a:p>
          <a:p>
            <a:pPr marL="173038" indent="-173038"/>
            <a:endParaRPr lang="es-BO" sz="2800" dirty="0" smtClean="0"/>
          </a:p>
        </p:txBody>
      </p:sp>
    </p:spTree>
    <p:extLst>
      <p:ext uri="{BB962C8B-B14F-4D97-AF65-F5344CB8AC3E}">
        <p14:creationId xmlns:p14="http://schemas.microsoft.com/office/powerpoint/2010/main" val="3348523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648072"/>
          </a:xfrm>
        </p:spPr>
        <p:txBody>
          <a:bodyPr>
            <a:normAutofit/>
          </a:bodyPr>
          <a:lstStyle/>
          <a:p>
            <a:pPr algn="l"/>
            <a:r>
              <a:rPr lang="es-BO" sz="3000" b="1" dirty="0">
                <a:solidFill>
                  <a:schemeClr val="bg1"/>
                </a:solidFill>
              </a:rPr>
              <a:t>INTRODUCCIÓN.  </a:t>
            </a:r>
            <a:r>
              <a:rPr lang="es-BO" sz="2400" b="1" dirty="0" smtClean="0">
                <a:solidFill>
                  <a:schemeClr val="bg1"/>
                </a:solidFill>
              </a:rPr>
              <a:t>Estado Plurinacional de Bolivia</a:t>
            </a:r>
            <a:endParaRPr lang="es-BO" sz="2400" dirty="0"/>
          </a:p>
        </p:txBody>
      </p:sp>
      <p:pic>
        <p:nvPicPr>
          <p:cNvPr id="5" name="Picture 4" descr="http://www.maparelieve.com/wp-content/uploads/2013/05/mapa-en-relieve-de-Bolivi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447"/>
          <a:stretch/>
        </p:blipFill>
        <p:spPr bwMode="auto">
          <a:xfrm>
            <a:off x="1403648" y="1174249"/>
            <a:ext cx="4887000" cy="5213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34 CuadroTexto"/>
          <p:cNvSpPr txBox="1">
            <a:spLocks noChangeArrowheads="1"/>
          </p:cNvSpPr>
          <p:nvPr/>
        </p:nvSpPr>
        <p:spPr bwMode="auto">
          <a:xfrm>
            <a:off x="2012975" y="1886771"/>
            <a:ext cx="852391" cy="27699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900113" eaLnBrk="1" hangingPunct="1"/>
            <a:r>
              <a:rPr lang="es-BO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Pando</a:t>
            </a:r>
          </a:p>
        </p:txBody>
      </p:sp>
      <p:sp>
        <p:nvSpPr>
          <p:cNvPr id="7" name="34 CuadroTexto"/>
          <p:cNvSpPr txBox="1">
            <a:spLocks noChangeArrowheads="1"/>
          </p:cNvSpPr>
          <p:nvPr/>
        </p:nvSpPr>
        <p:spPr bwMode="auto">
          <a:xfrm>
            <a:off x="2674307" y="2885174"/>
            <a:ext cx="852391" cy="27699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900113" eaLnBrk="1" hangingPunct="1"/>
            <a:r>
              <a:rPr lang="es-BO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Beni</a:t>
            </a:r>
          </a:p>
        </p:txBody>
      </p:sp>
      <p:sp>
        <p:nvSpPr>
          <p:cNvPr id="8" name="34 CuadroTexto"/>
          <p:cNvSpPr txBox="1">
            <a:spLocks noChangeArrowheads="1"/>
          </p:cNvSpPr>
          <p:nvPr/>
        </p:nvSpPr>
        <p:spPr bwMode="auto">
          <a:xfrm>
            <a:off x="3851920" y="3754787"/>
            <a:ext cx="1296144" cy="27699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900113" eaLnBrk="1" hangingPunct="1"/>
            <a:r>
              <a:rPr lang="es-BO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Santa Cruz</a:t>
            </a:r>
          </a:p>
        </p:txBody>
      </p:sp>
      <p:sp>
        <p:nvSpPr>
          <p:cNvPr id="9" name="34 CuadroTexto"/>
          <p:cNvSpPr txBox="1">
            <a:spLocks noChangeArrowheads="1"/>
          </p:cNvSpPr>
          <p:nvPr/>
        </p:nvSpPr>
        <p:spPr bwMode="auto">
          <a:xfrm>
            <a:off x="2222627" y="3405923"/>
            <a:ext cx="903360" cy="27699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900113" eaLnBrk="1" hangingPunct="1"/>
            <a:r>
              <a:rPr lang="es-BO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Paz</a:t>
            </a:r>
          </a:p>
        </p:txBody>
      </p:sp>
      <p:sp>
        <p:nvSpPr>
          <p:cNvPr id="10" name="34 CuadroTexto"/>
          <p:cNvSpPr txBox="1">
            <a:spLocks noChangeArrowheads="1"/>
          </p:cNvSpPr>
          <p:nvPr/>
        </p:nvSpPr>
        <p:spPr bwMode="auto">
          <a:xfrm>
            <a:off x="2699792" y="3925670"/>
            <a:ext cx="1152127" cy="27699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900113" eaLnBrk="1" hangingPunct="1"/>
            <a:r>
              <a:rPr lang="es-BO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Cochabamba</a:t>
            </a:r>
          </a:p>
        </p:txBody>
      </p:sp>
      <p:sp>
        <p:nvSpPr>
          <p:cNvPr id="11" name="34 CuadroTexto"/>
          <p:cNvSpPr txBox="1">
            <a:spLocks noChangeArrowheads="1"/>
          </p:cNvSpPr>
          <p:nvPr/>
        </p:nvSpPr>
        <p:spPr bwMode="auto">
          <a:xfrm>
            <a:off x="2114406" y="4279927"/>
            <a:ext cx="903360" cy="27699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900113" eaLnBrk="1" hangingPunct="1"/>
            <a:r>
              <a:rPr lang="es-BO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Oruro</a:t>
            </a:r>
          </a:p>
        </p:txBody>
      </p:sp>
      <p:sp>
        <p:nvSpPr>
          <p:cNvPr id="12" name="34 CuadroTexto"/>
          <p:cNvSpPr txBox="1">
            <a:spLocks noChangeArrowheads="1"/>
          </p:cNvSpPr>
          <p:nvPr/>
        </p:nvSpPr>
        <p:spPr bwMode="auto">
          <a:xfrm>
            <a:off x="2101875" y="4786632"/>
            <a:ext cx="903360" cy="27699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900113" eaLnBrk="1" hangingPunct="1"/>
            <a:r>
              <a:rPr lang="es-BO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Potosí</a:t>
            </a:r>
          </a:p>
        </p:txBody>
      </p:sp>
      <p:sp>
        <p:nvSpPr>
          <p:cNvPr id="13" name="34 CuadroTexto"/>
          <p:cNvSpPr txBox="1">
            <a:spLocks noChangeArrowheads="1"/>
          </p:cNvSpPr>
          <p:nvPr/>
        </p:nvSpPr>
        <p:spPr bwMode="auto">
          <a:xfrm>
            <a:off x="2954435" y="5443940"/>
            <a:ext cx="903360" cy="27699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900113" eaLnBrk="1" hangingPunct="1"/>
            <a:r>
              <a:rPr lang="es-BO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Tarija</a:t>
            </a:r>
          </a:p>
        </p:txBody>
      </p:sp>
      <p:sp>
        <p:nvSpPr>
          <p:cNvPr id="14" name="34 CuadroTexto"/>
          <p:cNvSpPr txBox="1">
            <a:spLocks noChangeArrowheads="1"/>
          </p:cNvSpPr>
          <p:nvPr/>
        </p:nvSpPr>
        <p:spPr bwMode="auto">
          <a:xfrm>
            <a:off x="2954434" y="5149882"/>
            <a:ext cx="1003401" cy="25736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36000" tIns="36000" rIns="36000" bIns="36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900113" eaLnBrk="1" hangingPunct="1"/>
            <a:r>
              <a:rPr lang="es-BO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Chuquisaca</a:t>
            </a:r>
          </a:p>
        </p:txBody>
      </p:sp>
      <p:sp>
        <p:nvSpPr>
          <p:cNvPr id="15" name="34 CuadroTexto"/>
          <p:cNvSpPr txBox="1">
            <a:spLocks noChangeArrowheads="1"/>
          </p:cNvSpPr>
          <p:nvPr/>
        </p:nvSpPr>
        <p:spPr bwMode="auto">
          <a:xfrm>
            <a:off x="2844033" y="2615110"/>
            <a:ext cx="852391" cy="27699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00113" eaLnBrk="1" hangingPunct="1"/>
            <a:r>
              <a:rPr lang="es-BO" sz="1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Riberalta</a:t>
            </a:r>
          </a:p>
        </p:txBody>
      </p:sp>
      <p:sp>
        <p:nvSpPr>
          <p:cNvPr id="16" name="34 CuadroTexto"/>
          <p:cNvSpPr txBox="1">
            <a:spLocks noChangeArrowheads="1"/>
          </p:cNvSpPr>
          <p:nvPr/>
        </p:nvSpPr>
        <p:spPr bwMode="auto">
          <a:xfrm>
            <a:off x="3713265" y="5283497"/>
            <a:ext cx="852391" cy="27699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00113" eaLnBrk="1" hangingPunct="1"/>
            <a:r>
              <a:rPr lang="es-BO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Chaco</a:t>
            </a:r>
          </a:p>
        </p:txBody>
      </p:sp>
      <p:sp>
        <p:nvSpPr>
          <p:cNvPr id="17" name="16 CuadroTexto"/>
          <p:cNvSpPr txBox="1">
            <a:spLocks noChangeArrowheads="1"/>
          </p:cNvSpPr>
          <p:nvPr/>
        </p:nvSpPr>
        <p:spPr bwMode="auto">
          <a:xfrm>
            <a:off x="3717085" y="5506239"/>
            <a:ext cx="1070939" cy="27699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00113" eaLnBrk="1" hangingPunct="1"/>
            <a:r>
              <a:rPr lang="es-BO" sz="1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Gran Chaco</a:t>
            </a:r>
          </a:p>
        </p:txBody>
      </p:sp>
      <p:sp>
        <p:nvSpPr>
          <p:cNvPr id="18" name="17 CuadroTexto"/>
          <p:cNvSpPr txBox="1">
            <a:spLocks noChangeArrowheads="1"/>
          </p:cNvSpPr>
          <p:nvPr/>
        </p:nvSpPr>
        <p:spPr bwMode="auto">
          <a:xfrm>
            <a:off x="4030186" y="4002928"/>
            <a:ext cx="1070939" cy="27699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00113" eaLnBrk="1" hangingPunct="1"/>
            <a:r>
              <a:rPr lang="es-BO" sz="1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Montero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6355031" y="1143417"/>
            <a:ext cx="27308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BO" b="1" dirty="0" smtClean="0"/>
              <a:t>Superficie</a:t>
            </a:r>
            <a:r>
              <a:rPr lang="es-BO" dirty="0" smtClean="0"/>
              <a:t>:  1’098,581 km²</a:t>
            </a:r>
            <a:endParaRPr lang="es-BO" dirty="0"/>
          </a:p>
        </p:txBody>
      </p:sp>
      <p:sp>
        <p:nvSpPr>
          <p:cNvPr id="20" name="19 CuadroTexto"/>
          <p:cNvSpPr txBox="1"/>
          <p:nvPr/>
        </p:nvSpPr>
        <p:spPr>
          <a:xfrm>
            <a:off x="6377698" y="1630541"/>
            <a:ext cx="27308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BO" b="1" i="1" dirty="0" smtClean="0"/>
              <a:t>Región andina: </a:t>
            </a:r>
          </a:p>
          <a:p>
            <a:r>
              <a:rPr lang="es-BO" dirty="0" smtClean="0"/>
              <a:t>300.604 km²  28%</a:t>
            </a:r>
            <a:endParaRPr lang="es-BO" dirty="0"/>
          </a:p>
        </p:txBody>
      </p:sp>
      <p:sp>
        <p:nvSpPr>
          <p:cNvPr id="21" name="20 CuadroTexto"/>
          <p:cNvSpPr txBox="1"/>
          <p:nvPr/>
        </p:nvSpPr>
        <p:spPr>
          <a:xfrm>
            <a:off x="6386045" y="2291944"/>
            <a:ext cx="27308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BO" b="1" i="1" dirty="0" smtClean="0"/>
              <a:t>Región Valles: </a:t>
            </a:r>
          </a:p>
          <a:p>
            <a:r>
              <a:rPr lang="es-BO" dirty="0" smtClean="0"/>
              <a:t>142.815 km²  13%</a:t>
            </a:r>
            <a:endParaRPr lang="es-BO" dirty="0"/>
          </a:p>
        </p:txBody>
      </p:sp>
      <p:sp>
        <p:nvSpPr>
          <p:cNvPr id="22" name="21 CuadroTexto"/>
          <p:cNvSpPr txBox="1"/>
          <p:nvPr/>
        </p:nvSpPr>
        <p:spPr>
          <a:xfrm>
            <a:off x="6372200" y="2938275"/>
            <a:ext cx="273080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BO" sz="1700" b="1" i="1" dirty="0" smtClean="0"/>
              <a:t>Región Llanos y  Tropicales:  </a:t>
            </a:r>
          </a:p>
          <a:p>
            <a:r>
              <a:rPr lang="es-BO" dirty="0" smtClean="0"/>
              <a:t>648,163 km²  59%</a:t>
            </a:r>
            <a:endParaRPr lang="es-BO" dirty="0"/>
          </a:p>
        </p:txBody>
      </p:sp>
      <p:sp>
        <p:nvSpPr>
          <p:cNvPr id="23" name="22 CuadroTexto"/>
          <p:cNvSpPr txBox="1"/>
          <p:nvPr/>
        </p:nvSpPr>
        <p:spPr>
          <a:xfrm>
            <a:off x="6381070" y="3790781"/>
            <a:ext cx="2511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BO" b="1" dirty="0" smtClean="0"/>
              <a:t>Superficie cultivada:  </a:t>
            </a:r>
          </a:p>
          <a:p>
            <a:r>
              <a:rPr lang="es-BO" dirty="0" smtClean="0"/>
              <a:t>3’515,020 ha</a:t>
            </a:r>
            <a:endParaRPr lang="es-BO" dirty="0"/>
          </a:p>
        </p:txBody>
      </p:sp>
      <p:sp>
        <p:nvSpPr>
          <p:cNvPr id="24" name="23 CuadroTexto"/>
          <p:cNvSpPr txBox="1"/>
          <p:nvPr/>
        </p:nvSpPr>
        <p:spPr>
          <a:xfrm>
            <a:off x="6377698" y="4509120"/>
            <a:ext cx="27308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BO" b="1" dirty="0" smtClean="0"/>
              <a:t>Población</a:t>
            </a:r>
            <a:r>
              <a:rPr lang="es-BO" dirty="0" smtClean="0"/>
              <a:t>:  </a:t>
            </a:r>
          </a:p>
          <a:p>
            <a:r>
              <a:rPr lang="es-BO" dirty="0" smtClean="0"/>
              <a:t>10’389,913 habitantes</a:t>
            </a:r>
            <a:endParaRPr lang="es-BO" dirty="0"/>
          </a:p>
        </p:txBody>
      </p:sp>
      <p:pic>
        <p:nvPicPr>
          <p:cNvPr id="2050" name="Picture 2" descr="BOL orthographic.sv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980728"/>
            <a:ext cx="1728000" cy="17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24 CuadroTexto"/>
          <p:cNvSpPr txBox="1"/>
          <p:nvPr/>
        </p:nvSpPr>
        <p:spPr>
          <a:xfrm>
            <a:off x="6386045" y="5556659"/>
            <a:ext cx="27308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BO" b="1" dirty="0" smtClean="0">
                <a:solidFill>
                  <a:schemeClr val="accent1">
                    <a:lumMod val="75000"/>
                  </a:schemeClr>
                </a:solidFill>
              </a:rPr>
              <a:t>Oficinas de INIAF</a:t>
            </a:r>
            <a:r>
              <a:rPr lang="es-BO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19" name="1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53ACE-B3BF-48EC-9762-B2AC045D0F61}" type="slidenum">
              <a:rPr lang="es-BO" smtClean="0"/>
              <a:t>2</a:t>
            </a:fld>
            <a:endParaRPr lang="es-BO" dirty="0"/>
          </a:p>
        </p:txBody>
      </p:sp>
    </p:spTree>
    <p:extLst>
      <p:ext uri="{BB962C8B-B14F-4D97-AF65-F5344CB8AC3E}">
        <p14:creationId xmlns:p14="http://schemas.microsoft.com/office/powerpoint/2010/main" val="2895279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457200" y="274638"/>
            <a:ext cx="6419056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BO" sz="3000" b="1" dirty="0" smtClean="0">
                <a:solidFill>
                  <a:schemeClr val="bg1"/>
                </a:solidFill>
              </a:rPr>
              <a:t>BIBLIOGRAFÍA</a:t>
            </a:r>
            <a:endParaRPr lang="es-BO" sz="3000" b="1" dirty="0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196752"/>
            <a:ext cx="8712968" cy="5112568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173038" indent="-173038"/>
            <a:r>
              <a:rPr lang="es-BO" sz="1700" dirty="0" smtClean="0"/>
              <a:t>Flores A; Romero S; </a:t>
            </a:r>
            <a:r>
              <a:rPr lang="es-BO" sz="1700" dirty="0" err="1" smtClean="0"/>
              <a:t>Iquize</a:t>
            </a:r>
            <a:r>
              <a:rPr lang="es-BO" sz="1700" dirty="0" smtClean="0"/>
              <a:t> E. 2016. Catálogo de ajíes de </a:t>
            </a:r>
            <a:r>
              <a:rPr lang="es-BO" sz="1700" dirty="0"/>
              <a:t>Bolivia (</a:t>
            </a:r>
            <a:r>
              <a:rPr lang="es-BO" sz="1700" dirty="0" err="1"/>
              <a:t>Capsicum</a:t>
            </a:r>
            <a:r>
              <a:rPr lang="es-BO" sz="1700" dirty="0"/>
              <a:t> </a:t>
            </a:r>
            <a:r>
              <a:rPr lang="es-BO" sz="1700" dirty="0" err="1"/>
              <a:t>spp</a:t>
            </a:r>
            <a:r>
              <a:rPr lang="es-BO" sz="1700" dirty="0"/>
              <a:t>.) conservados en el </a:t>
            </a:r>
            <a:r>
              <a:rPr lang="es-BO" sz="1700" dirty="0" smtClean="0"/>
              <a:t>Banco Nacional </a:t>
            </a:r>
            <a:r>
              <a:rPr lang="es-BO" sz="1700" dirty="0"/>
              <a:t>de Germoplasma</a:t>
            </a:r>
            <a:r>
              <a:rPr lang="es-BO" sz="1700" dirty="0" smtClean="0"/>
              <a:t>. Regeneración </a:t>
            </a:r>
            <a:r>
              <a:rPr lang="es-BO" sz="1700" dirty="0"/>
              <a:t>de 53 </a:t>
            </a:r>
            <a:r>
              <a:rPr lang="es-BO" sz="1700" dirty="0" smtClean="0"/>
              <a:t>accesiones ciclo 2013-2014. </a:t>
            </a:r>
            <a:r>
              <a:rPr lang="es-BO" sz="1700" dirty="0"/>
              <a:t>. Instituto Nacional de Innovación Agropecuaria y Forestal. Ministerio de Desarrollo Rural y Tierras. Estado Plurinacional de Bolivia</a:t>
            </a:r>
            <a:r>
              <a:rPr lang="es-BO" sz="1700"/>
              <a:t>. </a:t>
            </a:r>
            <a:r>
              <a:rPr lang="es-BO" sz="1700" smtClean="0"/>
              <a:t> </a:t>
            </a:r>
            <a:endParaRPr lang="es-BO" sz="1700" dirty="0" smtClean="0"/>
          </a:p>
          <a:p>
            <a:pPr marL="173038" indent="-173038"/>
            <a:r>
              <a:rPr lang="es-BO" sz="1700" dirty="0" smtClean="0"/>
              <a:t>Blanco</a:t>
            </a:r>
            <a:r>
              <a:rPr lang="es-BO" sz="1700" dirty="0"/>
              <a:t>, A; </a:t>
            </a:r>
            <a:r>
              <a:rPr lang="es-BO" sz="1700" dirty="0" err="1"/>
              <a:t>Iquize</a:t>
            </a:r>
            <a:r>
              <a:rPr lang="es-BO" sz="1700" dirty="0"/>
              <a:t>, E. 2014. Avances en la implementación del sistema de documentación </a:t>
            </a:r>
            <a:r>
              <a:rPr lang="es-BO" sz="1700" dirty="0" err="1"/>
              <a:t>Grin</a:t>
            </a:r>
            <a:r>
              <a:rPr lang="es-BO" sz="1700" dirty="0"/>
              <a:t>-Global en el Banco Nacional de Recursos Genéticos de Bolivia. In: I Congreso Nacional de Recursos Genéticos de Bolivia (Depósito Legal: 3-1-301-14-PO  e ISBN: 978-99974-43-98-4) (Agosto 2014</a:t>
            </a:r>
            <a:r>
              <a:rPr lang="es-BO" sz="1700" dirty="0" smtClean="0"/>
              <a:t>)</a:t>
            </a:r>
          </a:p>
          <a:p>
            <a:pPr marL="173038" indent="-173038"/>
            <a:r>
              <a:rPr lang="es-BO" sz="1700" dirty="0"/>
              <a:t>INIAF. 2010. Plan Estratégico Institucional 2011-2015. Instituto Nacional de Innovación Agropecuaria y Forestal. Ministerio de Desarrollo Rural y Tierras. Estado Plurinacional de Bolivia. La Paz, Bolivia. </a:t>
            </a:r>
            <a:r>
              <a:rPr lang="es-BO" sz="1700" dirty="0" err="1"/>
              <a:t>pp</a:t>
            </a:r>
            <a:r>
              <a:rPr lang="es-BO" sz="1700" dirty="0"/>
              <a:t> 38-39.</a:t>
            </a:r>
          </a:p>
          <a:p>
            <a:pPr marL="173038" indent="-173038"/>
            <a:r>
              <a:rPr lang="es-BO" sz="1800" dirty="0" err="1"/>
              <a:t>Bentley</a:t>
            </a:r>
            <a:r>
              <a:rPr lang="es-BO" sz="1800" dirty="0"/>
              <a:t>, 2015</a:t>
            </a:r>
            <a:r>
              <a:rPr lang="es-BO" sz="1800" dirty="0" smtClean="0"/>
              <a:t>. El </a:t>
            </a:r>
            <a:r>
              <a:rPr lang="es-BO" sz="1800" dirty="0" err="1" smtClean="0"/>
              <a:t>mani</a:t>
            </a:r>
            <a:r>
              <a:rPr lang="es-BO" sz="1800" dirty="0" smtClean="0"/>
              <a:t>. Comunicación verbal.</a:t>
            </a:r>
            <a:endParaRPr lang="es-BO" sz="1700" dirty="0"/>
          </a:p>
        </p:txBody>
      </p:sp>
    </p:spTree>
    <p:extLst>
      <p:ext uri="{BB962C8B-B14F-4D97-AF65-F5344CB8AC3E}">
        <p14:creationId xmlns:p14="http://schemas.microsoft.com/office/powerpoint/2010/main" val="3394712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5842992" cy="634082"/>
          </a:xfrm>
        </p:spPr>
        <p:txBody>
          <a:bodyPr>
            <a:normAutofit/>
          </a:bodyPr>
          <a:lstStyle/>
          <a:p>
            <a:pPr algn="l"/>
            <a:r>
              <a:rPr lang="es-BO" sz="3000" b="1" dirty="0" smtClean="0">
                <a:solidFill>
                  <a:schemeClr val="bg1"/>
                </a:solidFill>
              </a:rPr>
              <a:t>INTRODUCCIÓN.  </a:t>
            </a:r>
            <a:r>
              <a:rPr lang="es-BO" sz="2400" b="1" dirty="0" smtClean="0">
                <a:solidFill>
                  <a:schemeClr val="bg1"/>
                </a:solidFill>
              </a:rPr>
              <a:t>El INIAF</a:t>
            </a:r>
            <a:endParaRPr lang="es-BO" sz="2400" b="1" dirty="0">
              <a:solidFill>
                <a:schemeClr val="bg1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349931"/>
            <a:ext cx="7776000" cy="517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1 Título"/>
          <p:cNvSpPr txBox="1">
            <a:spLocks/>
          </p:cNvSpPr>
          <p:nvPr/>
        </p:nvSpPr>
        <p:spPr>
          <a:xfrm>
            <a:off x="467544" y="899428"/>
            <a:ext cx="8209037" cy="36933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0" fontAlgn="base" hangingPunct="0">
              <a:lnSpc>
                <a:spcPct val="90000"/>
              </a:lnSpc>
              <a:spcAft>
                <a:spcPct val="0"/>
              </a:spcAft>
            </a:pPr>
            <a:r>
              <a:rPr lang="es-PE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ESTRUCTURA ORGANIZACIONAL</a:t>
            </a:r>
            <a:r>
              <a:rPr lang="es-ES" sz="20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lang="es-ES" sz="2000" b="1" kern="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53ACE-B3BF-48EC-9762-B2AC045D0F61}" type="slidenum">
              <a:rPr lang="es-BO" smtClean="0"/>
              <a:t>3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20270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5842992" cy="634082"/>
          </a:xfrm>
        </p:spPr>
        <p:txBody>
          <a:bodyPr>
            <a:normAutofit/>
          </a:bodyPr>
          <a:lstStyle/>
          <a:p>
            <a:pPr algn="l"/>
            <a:r>
              <a:rPr lang="es-BO" sz="3000" b="1" dirty="0" smtClean="0">
                <a:solidFill>
                  <a:schemeClr val="bg1"/>
                </a:solidFill>
              </a:rPr>
              <a:t>INTRODUCCIÓN</a:t>
            </a:r>
            <a:endParaRPr lang="es-BO" sz="3000" b="1" dirty="0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1412776"/>
            <a:ext cx="8064896" cy="46085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BO" dirty="0"/>
              <a:t>El Banco Nacional de Germoplasma de </a:t>
            </a:r>
            <a:r>
              <a:rPr lang="es-BO" dirty="0" smtClean="0"/>
              <a:t>Bolivia conserva :</a:t>
            </a:r>
          </a:p>
          <a:p>
            <a:pPr lvl="1"/>
            <a:r>
              <a:rPr lang="es-BO" b="1" dirty="0" smtClean="0"/>
              <a:t>Granos </a:t>
            </a:r>
            <a:r>
              <a:rPr lang="es-BO" b="1" dirty="0" err="1" smtClean="0"/>
              <a:t>altoandinos</a:t>
            </a:r>
            <a:r>
              <a:rPr lang="es-BO" dirty="0" smtClean="0"/>
              <a:t>: quinua, cañahua, amaranto,</a:t>
            </a:r>
          </a:p>
          <a:p>
            <a:pPr lvl="1"/>
            <a:r>
              <a:rPr lang="es-BO" b="1" dirty="0" smtClean="0"/>
              <a:t>Tubérculos y Raíces Andinas</a:t>
            </a:r>
            <a:r>
              <a:rPr lang="es-BO" dirty="0" smtClean="0"/>
              <a:t>: papa, oca, </a:t>
            </a:r>
            <a:r>
              <a:rPr lang="es-BO" dirty="0" err="1" smtClean="0"/>
              <a:t>isaño</a:t>
            </a:r>
            <a:r>
              <a:rPr lang="es-BO" dirty="0" smtClean="0"/>
              <a:t>, </a:t>
            </a:r>
            <a:r>
              <a:rPr lang="es-BO" dirty="0" err="1" smtClean="0"/>
              <a:t>papalisa</a:t>
            </a:r>
            <a:r>
              <a:rPr lang="es-BO" dirty="0" smtClean="0"/>
              <a:t> y otras raíces</a:t>
            </a:r>
          </a:p>
          <a:p>
            <a:pPr lvl="1"/>
            <a:r>
              <a:rPr lang="es-BO" b="1" dirty="0" smtClean="0"/>
              <a:t>Hortalizas</a:t>
            </a:r>
            <a:r>
              <a:rPr lang="es-BO" dirty="0" smtClean="0"/>
              <a:t>: </a:t>
            </a:r>
            <a:r>
              <a:rPr lang="es-BO" dirty="0" err="1" smtClean="0"/>
              <a:t>capsicum</a:t>
            </a:r>
            <a:r>
              <a:rPr lang="es-BO" dirty="0" smtClean="0"/>
              <a:t>, </a:t>
            </a:r>
            <a:r>
              <a:rPr lang="es-BO" dirty="0" err="1" smtClean="0"/>
              <a:t>cucurbitas</a:t>
            </a:r>
            <a:r>
              <a:rPr lang="es-BO" dirty="0" smtClean="0"/>
              <a:t>, tomate,</a:t>
            </a:r>
          </a:p>
          <a:p>
            <a:pPr lvl="1"/>
            <a:r>
              <a:rPr lang="es-BO" b="1" dirty="0" smtClean="0"/>
              <a:t>Cereales y Leguminosas</a:t>
            </a:r>
            <a:r>
              <a:rPr lang="es-BO" dirty="0" smtClean="0"/>
              <a:t>: maíz, trigo, </a:t>
            </a:r>
            <a:r>
              <a:rPr lang="es-BO" dirty="0" smtClean="0">
                <a:solidFill>
                  <a:schemeClr val="accent1">
                    <a:lumMod val="75000"/>
                  </a:schemeClr>
                </a:solidFill>
              </a:rPr>
              <a:t>maní</a:t>
            </a:r>
            <a:r>
              <a:rPr lang="es-BO" dirty="0" smtClean="0"/>
              <a:t>, </a:t>
            </a:r>
            <a:r>
              <a:rPr lang="es-BO" dirty="0" err="1" smtClean="0"/>
              <a:t>tarwi</a:t>
            </a:r>
            <a:r>
              <a:rPr lang="es-BO" dirty="0" smtClean="0"/>
              <a:t>, frijol, arveja, haba, </a:t>
            </a:r>
          </a:p>
          <a:p>
            <a:pPr lvl="1"/>
            <a:r>
              <a:rPr lang="es-BO" b="1" dirty="0"/>
              <a:t>F</a:t>
            </a:r>
            <a:r>
              <a:rPr lang="es-BO" b="1" dirty="0" smtClean="0"/>
              <a:t>orestales</a:t>
            </a:r>
            <a:endParaRPr lang="es-BO" b="1" dirty="0"/>
          </a:p>
        </p:txBody>
      </p:sp>
    </p:spTree>
    <p:extLst>
      <p:ext uri="{BB962C8B-B14F-4D97-AF65-F5344CB8AC3E}">
        <p14:creationId xmlns:p14="http://schemas.microsoft.com/office/powerpoint/2010/main" val="399440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202630"/>
            <a:ext cx="8003232" cy="634082"/>
          </a:xfrm>
        </p:spPr>
        <p:txBody>
          <a:bodyPr>
            <a:normAutofit/>
          </a:bodyPr>
          <a:lstStyle/>
          <a:p>
            <a:pPr algn="l"/>
            <a:r>
              <a:rPr lang="es-BO" sz="3000" b="1" dirty="0">
                <a:solidFill>
                  <a:schemeClr val="bg1"/>
                </a:solidFill>
              </a:rPr>
              <a:t>INTRODUCCIÓN</a:t>
            </a:r>
            <a:endParaRPr lang="es-BO" sz="3000" dirty="0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46295" y="984214"/>
            <a:ext cx="8712968" cy="720080"/>
          </a:xfrm>
          <a:solidFill>
            <a:schemeClr val="bg1"/>
          </a:solidFill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s-BO" sz="2400" dirty="0" smtClean="0"/>
              <a:t>A 2016</a:t>
            </a:r>
            <a:endParaRPr lang="es-BO" sz="24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804248" y="6525344"/>
            <a:ext cx="2133600" cy="365125"/>
          </a:xfrm>
        </p:spPr>
        <p:txBody>
          <a:bodyPr/>
          <a:lstStyle/>
          <a:p>
            <a:fld id="{A4253ACE-B3BF-48EC-9762-B2AC045D0F61}" type="slidenum">
              <a:rPr lang="es-BO" smtClean="0">
                <a:solidFill>
                  <a:schemeClr val="bg1"/>
                </a:solidFill>
              </a:rPr>
              <a:t>5</a:t>
            </a:fld>
            <a:endParaRPr lang="es-BO" dirty="0">
              <a:solidFill>
                <a:schemeClr val="bg1"/>
              </a:solidFill>
            </a:endParaRPr>
          </a:p>
        </p:txBody>
      </p:sp>
      <p:graphicFrame>
        <p:nvGraphicFramePr>
          <p:cNvPr id="7" name="Gráfico 6">
            <a:extLst>
              <a:ext uri="{FF2B5EF4-FFF2-40B4-BE49-F238E27FC236}">
                <a16:creationId xmlns="" xmlns:a16="http://schemas.microsoft.com/office/drawing/2014/main" id="{C6B1574F-5CE9-41A3-AFED-3F76C3D584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07995038"/>
              </p:ext>
            </p:extLst>
          </p:nvPr>
        </p:nvGraphicFramePr>
        <p:xfrm>
          <a:off x="498323" y="1823357"/>
          <a:ext cx="8208912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23388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5842992" cy="634082"/>
          </a:xfrm>
        </p:spPr>
        <p:txBody>
          <a:bodyPr>
            <a:normAutofit/>
          </a:bodyPr>
          <a:lstStyle/>
          <a:p>
            <a:pPr algn="l"/>
            <a:r>
              <a:rPr lang="es-BO" sz="3000" b="1" dirty="0" smtClean="0">
                <a:solidFill>
                  <a:schemeClr val="bg1"/>
                </a:solidFill>
              </a:rPr>
              <a:t>INTRODUCCIÓN</a:t>
            </a:r>
            <a:endParaRPr lang="es-BO" sz="3000" b="1" dirty="0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980728"/>
            <a:ext cx="8568952" cy="23042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BO" b="1" dirty="0" smtClean="0"/>
              <a:t>Maní</a:t>
            </a:r>
          </a:p>
          <a:p>
            <a:pPr marL="0" indent="0">
              <a:buNone/>
            </a:pPr>
            <a:r>
              <a:rPr lang="es-BO" dirty="0" smtClean="0"/>
              <a:t>El INIAF a partir de </a:t>
            </a:r>
            <a:r>
              <a:rPr lang="es-BO" dirty="0"/>
              <a:t>Julio del 2010 </a:t>
            </a:r>
            <a:r>
              <a:rPr lang="es-BO" dirty="0" smtClean="0"/>
              <a:t>conserva el maní (</a:t>
            </a:r>
            <a:r>
              <a:rPr lang="es-BO" i="1" dirty="0" err="1" smtClean="0"/>
              <a:t>Arachis</a:t>
            </a:r>
            <a:r>
              <a:rPr lang="es-BO" i="1" dirty="0" smtClean="0"/>
              <a:t> </a:t>
            </a:r>
            <a:r>
              <a:rPr lang="es-BO" i="1" dirty="0" err="1" smtClean="0"/>
              <a:t>hypogaea</a:t>
            </a:r>
            <a:r>
              <a:rPr lang="es-BO" dirty="0" smtClean="0"/>
              <a:t>) en el Banco Nacional de Germoplasma de Bolivia</a:t>
            </a:r>
          </a:p>
        </p:txBody>
      </p:sp>
      <p:pic>
        <p:nvPicPr>
          <p:cNvPr id="4" name="Imagen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01" b="13070"/>
          <a:stretch/>
        </p:blipFill>
        <p:spPr>
          <a:xfrm rot="10800000">
            <a:off x="1907704" y="3356992"/>
            <a:ext cx="5586395" cy="2304256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875614" y="5733257"/>
            <a:ext cx="62967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BO" sz="2400" dirty="0" smtClean="0"/>
              <a:t>Centro de Innovación </a:t>
            </a:r>
            <a:r>
              <a:rPr lang="es-BO" sz="2400" dirty="0" err="1" smtClean="0"/>
              <a:t>Toralapa</a:t>
            </a:r>
            <a:r>
              <a:rPr lang="es-BO" sz="2400" dirty="0" smtClean="0"/>
              <a:t> </a:t>
            </a:r>
          </a:p>
          <a:p>
            <a:r>
              <a:rPr lang="es-BO" sz="2000" dirty="0" smtClean="0"/>
              <a:t>(74 km carretera antigua Cochabamba Santa Cruz, </a:t>
            </a:r>
            <a:r>
              <a:rPr lang="es-BO" sz="2000" dirty="0" err="1" smtClean="0"/>
              <a:t>Tiraque</a:t>
            </a:r>
            <a:r>
              <a:rPr lang="es-BO" sz="2000" dirty="0" smtClean="0"/>
              <a:t>)</a:t>
            </a:r>
            <a:endParaRPr lang="es-BO" sz="2000" dirty="0"/>
          </a:p>
        </p:txBody>
      </p:sp>
    </p:spTree>
    <p:extLst>
      <p:ext uri="{BB962C8B-B14F-4D97-AF65-F5344CB8AC3E}">
        <p14:creationId xmlns:p14="http://schemas.microsoft.com/office/powerpoint/2010/main" val="3366851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1 Título"/>
          <p:cNvSpPr txBox="1">
            <a:spLocks/>
          </p:cNvSpPr>
          <p:nvPr/>
        </p:nvSpPr>
        <p:spPr>
          <a:xfrm>
            <a:off x="457200" y="274638"/>
            <a:ext cx="7859216" cy="634082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BO" sz="3000" b="1" dirty="0" smtClean="0">
                <a:solidFill>
                  <a:schemeClr val="bg1"/>
                </a:solidFill>
              </a:rPr>
              <a:t>VARIEDADES  LOCALES  O  ACCESIONES DE  MANÍ</a:t>
            </a:r>
            <a:endParaRPr lang="es-BO" sz="3000" b="1" dirty="0">
              <a:solidFill>
                <a:schemeClr val="bg1"/>
              </a:solidFill>
            </a:endParaRPr>
          </a:p>
        </p:txBody>
      </p:sp>
      <p:pic>
        <p:nvPicPr>
          <p:cNvPr id="94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13" r="26272"/>
          <a:stretch/>
        </p:blipFill>
        <p:spPr bwMode="auto">
          <a:xfrm>
            <a:off x="4067945" y="1052736"/>
            <a:ext cx="4911442" cy="5536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8290407"/>
              </p:ext>
            </p:extLst>
          </p:nvPr>
        </p:nvGraphicFramePr>
        <p:xfrm>
          <a:off x="179512" y="2204864"/>
          <a:ext cx="3688673" cy="105156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324744"/>
                <a:gridCol w="1644213"/>
                <a:gridCol w="719716"/>
              </a:tblGrid>
              <a:tr h="183711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Número accesiones</a:t>
                      </a:r>
                      <a:endParaRPr lang="es-BO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58" marR="42358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</a:tr>
              <a:tr h="3340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Registradas</a:t>
                      </a:r>
                      <a:endParaRPr lang="es-BO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58" marR="42358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Caracterizadas</a:t>
                      </a:r>
                      <a:endParaRPr lang="es-BO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58" marR="42358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%</a:t>
                      </a:r>
                      <a:endParaRPr lang="es-BO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58" marR="42358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40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1054</a:t>
                      </a:r>
                      <a:endParaRPr lang="es-BO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58" marR="42358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1003</a:t>
                      </a:r>
                      <a:endParaRPr lang="es-BO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58" marR="42358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95.16</a:t>
                      </a:r>
                      <a:endParaRPr lang="es-BO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58" marR="42358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6" name="9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0997565"/>
              </p:ext>
            </p:extLst>
          </p:nvPr>
        </p:nvGraphicFramePr>
        <p:xfrm>
          <a:off x="251520" y="4077072"/>
          <a:ext cx="3245556" cy="105156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996243"/>
                <a:gridCol w="1249313"/>
              </a:tblGrid>
              <a:tr h="183711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Caracterización por descriptor</a:t>
                      </a:r>
                      <a:endParaRPr lang="es-BO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58" marR="42358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</a:tr>
              <a:tr h="3340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2000">
                          <a:effectLst/>
                        </a:rPr>
                        <a:t>N. accesiones</a:t>
                      </a:r>
                      <a:endParaRPr lang="es-BO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58" marR="42358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2000" dirty="0">
                          <a:effectLst/>
                        </a:rPr>
                        <a:t>%</a:t>
                      </a:r>
                      <a:endParaRPr lang="es-BO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58" marR="42358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40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2000" dirty="0">
                          <a:effectLst/>
                        </a:rPr>
                        <a:t>1003</a:t>
                      </a:r>
                      <a:endParaRPr lang="es-BO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58" marR="42358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BO" sz="2000" dirty="0">
                          <a:effectLst/>
                        </a:rPr>
                        <a:t>78.58</a:t>
                      </a:r>
                      <a:endParaRPr lang="es-BO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58" marR="42358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251520" y="1196752"/>
            <a:ext cx="31066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BO" sz="2000" dirty="0" smtClean="0"/>
              <a:t>Conservados en el Banco Nacional de Germoplasma de Bolivia</a:t>
            </a:r>
            <a:endParaRPr lang="es-BO" sz="2000" dirty="0"/>
          </a:p>
        </p:txBody>
      </p:sp>
    </p:spTree>
    <p:extLst>
      <p:ext uri="{BB962C8B-B14F-4D97-AF65-F5344CB8AC3E}">
        <p14:creationId xmlns:p14="http://schemas.microsoft.com/office/powerpoint/2010/main" val="3901767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1 Título"/>
          <p:cNvSpPr txBox="1">
            <a:spLocks/>
          </p:cNvSpPr>
          <p:nvPr/>
        </p:nvSpPr>
        <p:spPr>
          <a:xfrm>
            <a:off x="457200" y="274638"/>
            <a:ext cx="7859216" cy="63408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BO" sz="3000" b="1" dirty="0" smtClean="0">
                <a:solidFill>
                  <a:schemeClr val="bg1"/>
                </a:solidFill>
              </a:rPr>
              <a:t>PROCEDENCIA</a:t>
            </a:r>
            <a:endParaRPr lang="es-BO" sz="3000" b="1" dirty="0">
              <a:solidFill>
                <a:schemeClr val="bg1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940369"/>
            <a:ext cx="3741295" cy="51840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8064" y="1268760"/>
            <a:ext cx="3579336" cy="51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882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88640"/>
            <a:ext cx="5842992" cy="634082"/>
          </a:xfrm>
        </p:spPr>
        <p:txBody>
          <a:bodyPr>
            <a:normAutofit/>
          </a:bodyPr>
          <a:lstStyle/>
          <a:p>
            <a:pPr algn="l"/>
            <a:r>
              <a:rPr lang="es-BO" sz="3000" b="1" dirty="0" smtClean="0">
                <a:solidFill>
                  <a:schemeClr val="bg1"/>
                </a:solidFill>
              </a:rPr>
              <a:t>DIVERSIDAD</a:t>
            </a:r>
            <a:endParaRPr lang="es-BO" sz="3000" b="1" dirty="0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14031" y="5736581"/>
            <a:ext cx="6470337" cy="100478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BO" sz="2800" dirty="0" smtClean="0"/>
              <a:t>Color de semilla y tipos de vainas</a:t>
            </a:r>
          </a:p>
          <a:p>
            <a:pPr marL="0" indent="0">
              <a:buNone/>
            </a:pPr>
            <a:r>
              <a:rPr lang="es-BO" sz="1800" dirty="0" smtClean="0"/>
              <a:t>Vicente y Sandy, 2013.</a:t>
            </a:r>
            <a:endParaRPr lang="es-BO" sz="18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9306" y="896261"/>
            <a:ext cx="3343008" cy="1548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5680" y="896261"/>
            <a:ext cx="3139934" cy="15480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9306" y="2543390"/>
            <a:ext cx="3029480" cy="15480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96183" y="2523001"/>
            <a:ext cx="3136124" cy="15480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49306" y="4190519"/>
            <a:ext cx="3231702" cy="15480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13542" y="4128516"/>
            <a:ext cx="3258858" cy="15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790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SISTEMATIZACIÓN Y MANEJO BASE DE DATOS DE LOS RECURSOS GENÉTICOS&amp;quot;&quot;/&gt;&lt;property id=&quot;20307&quot; value=&quot;256&quot;/&gt;&lt;/object&gt;&lt;object type=&quot;3&quot; unique_id=&quot;10005&quot;&gt;&lt;property id=&quot;20148&quot; value=&quot;5&quot;/&gt;&lt;property id=&quot;20300&quot; value=&quot;Slide 2 - &amp;quot;INTRODUCCIÓN&amp;quot;&quot;/&gt;&lt;property id=&quot;20307&quot; value=&quot;257&quot;/&gt;&lt;/object&gt;&lt;object type=&quot;3&quot; unique_id=&quot;10182&quot;&gt;&lt;property id=&quot;20148&quot; value=&quot;5&quot;/&gt;&lt;property id=&quot;20300&quot; value=&quot;Slide 3 - &amp;quot;RESULTADOS.  Datos de Bancos de RRGG en programas&amp;quot;&quot;/&gt;&lt;property id=&quot;20307&quot; value=&quot;261&quot;/&gt;&lt;/object&gt;&lt;object type=&quot;3&quot; unique_id=&quot;10206&quot;&gt;&lt;property id=&quot;20148&quot; value=&quot;5&quot;/&gt;&lt;property id=&quot;20300&quot; value=&quot;Slide 10&quot;/&gt;&lt;property id=&quot;20307&quot; value=&quot;286&quot;/&gt;&lt;/object&gt;&lt;object type=&quot;3&quot; unique_id=&quot;11158&quot;&gt;&lt;property id=&quot;20148&quot; value=&quot;5&quot;/&gt;&lt;property id=&quot;20300&quot; value=&quot;Slide 4 - &amp;quot;RESULTADOS.  Datos de Bancos de RRGG en programas&amp;quot;&quot;/&gt;&lt;property id=&quot;20307&quot; value=&quot;289&quot;/&gt;&lt;/object&gt;&lt;object type=&quot;3&quot; unique_id=&quot;11383&quot;&gt;&lt;property id=&quot;20148&quot; value=&quot;5&quot;/&gt;&lt;property id=&quot;20300&quot; value=&quot;Slide 6 - &amp;quot;RESULTADOS Lista de publicaciones&amp;quot;&quot;/&gt;&lt;property id=&quot;20307&quot; value=&quot;290&quot;/&gt;&lt;/object&gt;&lt;object type=&quot;3&quot; unique_id=&quot;11483&quot;&gt;&lt;property id=&quot;20148&quot; value=&quot;5&quot;/&gt;&lt;property id=&quot;20300&quot; value=&quot;Slide 5 - &amp;quot;RESULTADOS.  Productos / Publicaciones&amp;quot;&quot;/&gt;&lt;property id=&quot;20307&quot; value=&quot;291&quot;/&gt;&lt;/object&gt;&lt;object type=&quot;3&quot; unique_id=&quot;11484&quot;&gt;&lt;property id=&quot;20148&quot; value=&quot;5&quot;/&gt;&lt;property id=&quot;20300&quot; value=&quot;Slide 7 - &amp;quot;RESULTADOS Lista de publicaciones&amp;quot;&quot;/&gt;&lt;property id=&quot;20307&quot; value=&quot;293&quot;/&gt;&lt;/object&gt;&lt;object type=&quot;3&quot; unique_id=&quot;11485&quot;&gt;&lt;property id=&quot;20148&quot; value=&quot;5&quot;/&gt;&lt;property id=&quot;20300&quot; value=&quot;Slide 9 - &amp;quot;RESULTADOS Otros&amp;quot;&quot;/&gt;&lt;property id=&quot;20307&quot; value=&quot;292&quot;/&gt;&lt;/object&gt;&lt;object type=&quot;3&quot; unique_id=&quot;11497&quot;&gt;&lt;property id=&quot;20148&quot; value=&quot;5&quot;/&gt;&lt;property id=&quot;20300&quot; value=&quot;Slide 8 - &amp;quot;RESULTADOS Accesiones de papa con mayor rendimiento&amp;quot;&quot;/&gt;&lt;property id=&quot;20307&quot; value=&quot;294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1275</TotalTime>
  <Words>857</Words>
  <Application>Microsoft Office PowerPoint</Application>
  <PresentationFormat>Presentación en pantalla (4:3)</PresentationFormat>
  <Paragraphs>228</Paragraphs>
  <Slides>20</Slides>
  <Notes>14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4" baseType="lpstr">
      <vt:lpstr>Arial</vt:lpstr>
      <vt:lpstr>Calibri</vt:lpstr>
      <vt:lpstr>Times New Roman</vt:lpstr>
      <vt:lpstr>Tema de Office</vt:lpstr>
      <vt:lpstr>VARIEDADES LOCALES  DE MANÍ (Arachis hypogaea) CONSERVADOS EN EL BANCO  NACIONAL DE  GERMOPLASMA DE BOLIVIA</vt:lpstr>
      <vt:lpstr>INTRODUCCIÓN.  Estado Plurinacional de Bolivia</vt:lpstr>
      <vt:lpstr>INTRODUCCIÓN.  El INIAF</vt:lpstr>
      <vt:lpstr>INTRODUCCIÓN</vt:lpstr>
      <vt:lpstr>INTRODUCCIÓN</vt:lpstr>
      <vt:lpstr>INTRODUCCIÓN</vt:lpstr>
      <vt:lpstr>Presentación de PowerPoint</vt:lpstr>
      <vt:lpstr>Presentación de PowerPoint</vt:lpstr>
      <vt:lpstr>DIVERSIDAD</vt:lpstr>
      <vt:lpstr>DIVERSIDAD</vt:lpstr>
      <vt:lpstr>DIVERSIDAD</vt:lpstr>
      <vt:lpstr>DIVERSIDAD</vt:lpstr>
      <vt:lpstr>DIVERSIDAD</vt:lpstr>
      <vt:lpstr>USO</vt:lpstr>
      <vt:lpstr>USO</vt:lpstr>
      <vt:lpstr>USO</vt:lpstr>
      <vt:lpstr>Base de datos</vt:lpstr>
      <vt:lpstr>RESULTADOS.  Datos de Bancos de RRGG en programas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iniaf</dc:creator>
  <cp:lastModifiedBy>Admin</cp:lastModifiedBy>
  <cp:revision>117</cp:revision>
  <dcterms:created xsi:type="dcterms:W3CDTF">2013-12-13T14:08:40Z</dcterms:created>
  <dcterms:modified xsi:type="dcterms:W3CDTF">2017-08-11T13:29:59Z</dcterms:modified>
</cp:coreProperties>
</file>