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handoutMasterIdLst>
    <p:handoutMasterId r:id="rId17"/>
  </p:handoutMasterIdLst>
  <p:sldIdLst>
    <p:sldId id="324" r:id="rId2"/>
    <p:sldId id="319" r:id="rId3"/>
    <p:sldId id="328" r:id="rId4"/>
    <p:sldId id="326" r:id="rId5"/>
    <p:sldId id="332" r:id="rId6"/>
    <p:sldId id="333" r:id="rId7"/>
    <p:sldId id="335" r:id="rId8"/>
    <p:sldId id="338" r:id="rId9"/>
    <p:sldId id="330" r:id="rId10"/>
    <p:sldId id="331" r:id="rId11"/>
    <p:sldId id="336" r:id="rId12"/>
    <p:sldId id="334" r:id="rId13"/>
    <p:sldId id="339" r:id="rId14"/>
    <p:sldId id="32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99"/>
    <a:srgbClr val="0066CC"/>
    <a:srgbClr val="0000FF"/>
    <a:srgbClr val="0000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6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B1450E9-7EA3-493F-A76F-CED9BBE44A5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065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631BFCC-F188-4231-AEB5-566AF1C0571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454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454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54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54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54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54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454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54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4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54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5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45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54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454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454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C2E073-E11F-4411-B1AC-306E5CBA3E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6AA8A-9F2D-48EB-BC4B-FBA78FB09D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2CBC6-D779-4580-9C8F-5931736792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EAA119-58DB-41D8-83AA-10C49E9DD1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2FC989-DAB1-4449-BB61-0C5F6E86EF5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9B72F0-31FC-474F-A8F0-B4DF495232E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A4D3-8E17-4E54-8C28-C804F72278E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3B2C5-398E-48DF-B6DC-CA90682B74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3DCD8-7917-4913-BB6C-CECB09B3D02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DDC31-C9FF-4CF7-9D09-589A7E7A18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533C9-C725-4FD7-A186-08FC209FD00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05615-4B3A-4BB2-933F-F46E7FA31C5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0B5EB-3311-49DA-A3EE-6CAB13B4EA4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5E27-5092-42DF-9E1E-0B8A07D918E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44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44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4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4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4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4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44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4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4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4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4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4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44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144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144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036B25-393F-4C54-B69C-AE02FC7EE05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4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orge.cardenas@magriturismo.co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141663"/>
            <a:ext cx="8229600" cy="1714500"/>
          </a:xfrm>
        </p:spPr>
        <p:txBody>
          <a:bodyPr/>
          <a:lstStyle/>
          <a:p>
            <a:pPr algn="l"/>
            <a:r>
              <a:rPr lang="es-ES" b="1">
                <a:solidFill>
                  <a:srgbClr val="FF9900"/>
                </a:solidFill>
              </a:rPr>
              <a:t>     </a:t>
            </a:r>
            <a:r>
              <a:rPr lang="es-ES" sz="3600" b="1">
                <a:solidFill>
                  <a:srgbClr val="FF9900"/>
                </a:solidFill>
              </a:rPr>
              <a:t>"GASTRONOMÍA, EDUCACIÓN</a:t>
            </a:r>
            <a:br>
              <a:rPr lang="es-ES" sz="3600" b="1">
                <a:solidFill>
                  <a:srgbClr val="FF9900"/>
                </a:solidFill>
              </a:rPr>
            </a:br>
            <a:r>
              <a:rPr lang="es-ES" sz="3600" b="1">
                <a:solidFill>
                  <a:srgbClr val="FF9900"/>
                </a:solidFill>
              </a:rPr>
              <a:t>        Y TURISMO COMUNITARIO“</a:t>
            </a:r>
            <a:br>
              <a:rPr lang="es-ES" sz="3600" b="1">
                <a:solidFill>
                  <a:srgbClr val="FF9900"/>
                </a:solidFill>
              </a:rPr>
            </a:br>
            <a:r>
              <a:rPr lang="es-BO" sz="4000" b="1">
                <a:solidFill>
                  <a:srgbClr val="FF9900"/>
                </a:solidFill>
              </a:rPr>
              <a:t/>
            </a:r>
            <a:br>
              <a:rPr lang="es-BO" sz="4000" b="1">
                <a:solidFill>
                  <a:srgbClr val="FF9900"/>
                </a:solidFill>
              </a:rPr>
            </a:br>
            <a:r>
              <a:rPr lang="es-ES" sz="2400">
                <a:solidFill>
                  <a:srgbClr val="FF9900"/>
                </a:solidFill>
              </a:rPr>
              <a:t>XIX CONGRESO PANAMERICANO DE</a:t>
            </a:r>
            <a:br>
              <a:rPr lang="es-ES" sz="2400">
                <a:solidFill>
                  <a:srgbClr val="FF9900"/>
                </a:solidFill>
              </a:rPr>
            </a:br>
            <a:r>
              <a:rPr lang="es-ES" sz="2400">
                <a:solidFill>
                  <a:srgbClr val="FF9900"/>
                </a:solidFill>
              </a:rPr>
              <a:t>ESCUELAS DE HOTELERÍA, GASTRONOMÍA</a:t>
            </a:r>
            <a:br>
              <a:rPr lang="es-ES" sz="2400">
                <a:solidFill>
                  <a:srgbClr val="FF9900"/>
                </a:solidFill>
              </a:rPr>
            </a:br>
            <a:r>
              <a:rPr lang="es-ES" sz="2400">
                <a:solidFill>
                  <a:srgbClr val="FF9900"/>
                </a:solidFill>
              </a:rPr>
              <a:t>Y TURISMO, CONPEHT – BOLIVIA 2009</a:t>
            </a:r>
            <a:br>
              <a:rPr lang="es-ES" sz="2400">
                <a:solidFill>
                  <a:srgbClr val="FF9900"/>
                </a:solidFill>
              </a:rPr>
            </a:br>
            <a:r>
              <a:rPr lang="es-ES" sz="2800" b="1">
                <a:solidFill>
                  <a:srgbClr val="FF9900"/>
                </a:solidFill>
              </a:rPr>
              <a:t/>
            </a:r>
            <a:br>
              <a:rPr lang="es-ES" sz="2800" b="1">
                <a:solidFill>
                  <a:srgbClr val="FF9900"/>
                </a:solidFill>
              </a:rPr>
            </a:br>
            <a:r>
              <a:rPr lang="es-ES" sz="2800" b="1">
                <a:solidFill>
                  <a:srgbClr val="FF9900"/>
                </a:solidFill>
              </a:rPr>
              <a:t>                   </a:t>
            </a:r>
            <a:r>
              <a:rPr lang="es-BO" sz="2400" b="1">
                <a:solidFill>
                  <a:srgbClr val="FF9900"/>
                </a:solidFill>
              </a:rPr>
              <a:t>Ing. Jorge Cárdenas Robles</a:t>
            </a:r>
            <a:br>
              <a:rPr lang="es-BO" sz="2400" b="1">
                <a:solidFill>
                  <a:srgbClr val="FF9900"/>
                </a:solidFill>
              </a:rPr>
            </a:br>
            <a:r>
              <a:rPr lang="es-BO" sz="2400" b="1">
                <a:solidFill>
                  <a:srgbClr val="FF9900"/>
                </a:solidFill>
              </a:rPr>
              <a:t>                      </a:t>
            </a:r>
            <a:r>
              <a:rPr lang="es-BO" sz="2000">
                <a:solidFill>
                  <a:srgbClr val="FF9900"/>
                </a:solidFill>
              </a:rPr>
              <a:t>Gerente de Producto y Ventas - Magri Turismo</a:t>
            </a:r>
            <a:br>
              <a:rPr lang="es-BO" sz="2000">
                <a:solidFill>
                  <a:srgbClr val="FF9900"/>
                </a:solidFill>
              </a:rPr>
            </a:br>
            <a:r>
              <a:rPr lang="es-BO" sz="2000">
                <a:solidFill>
                  <a:srgbClr val="FF9900"/>
                </a:solidFill>
              </a:rPr>
              <a:t>                           Consultor en Turismo Sostenible</a:t>
            </a:r>
            <a:br>
              <a:rPr lang="es-BO" sz="2000">
                <a:solidFill>
                  <a:srgbClr val="FF9900"/>
                </a:solidFill>
              </a:rPr>
            </a:br>
            <a:r>
              <a:rPr lang="es-BO" sz="2000">
                <a:solidFill>
                  <a:srgbClr val="FF9900"/>
                </a:solidFill>
              </a:rPr>
              <a:t>                           Email: </a:t>
            </a:r>
            <a:r>
              <a:rPr lang="es-BO" sz="2000">
                <a:solidFill>
                  <a:srgbClr val="FF9900"/>
                </a:solidFill>
                <a:hlinkClick r:id="rId2"/>
              </a:rPr>
              <a:t>jorge.cardenas</a:t>
            </a:r>
            <a:r>
              <a:rPr lang="es-ES" sz="2000">
                <a:solidFill>
                  <a:srgbClr val="FF9900"/>
                </a:solidFill>
                <a:hlinkClick r:id="rId2"/>
              </a:rPr>
              <a:t>@magriturismo.com</a:t>
            </a:r>
            <a:r>
              <a:rPr lang="es-ES" sz="2000">
                <a:solidFill>
                  <a:srgbClr val="FF9900"/>
                </a:solidFill>
              </a:rPr>
              <a:t/>
            </a:r>
            <a:br>
              <a:rPr lang="es-ES" sz="2000">
                <a:solidFill>
                  <a:srgbClr val="FF9900"/>
                </a:solidFill>
              </a:rPr>
            </a:br>
            <a:r>
              <a:rPr lang="es-ES" sz="2400" b="1">
                <a:solidFill>
                  <a:srgbClr val="FF9900"/>
                </a:solidFill>
              </a:rPr>
              <a:t/>
            </a:r>
            <a:br>
              <a:rPr lang="es-ES" sz="2400" b="1">
                <a:solidFill>
                  <a:srgbClr val="FF9900"/>
                </a:solidFill>
              </a:rPr>
            </a:br>
            <a:r>
              <a:rPr lang="es-ES" sz="2400" b="1">
                <a:solidFill>
                  <a:srgbClr val="FF9900"/>
                </a:solidFill>
              </a:rPr>
              <a:t>                     La Paz, 28 de Octubre de 2009</a:t>
            </a:r>
            <a:endParaRPr lang="es-ES" sz="3200" b="1">
              <a:solidFill>
                <a:srgbClr val="FF9900"/>
              </a:solidFill>
            </a:endParaRPr>
          </a:p>
        </p:txBody>
      </p:sp>
      <p:pic>
        <p:nvPicPr>
          <p:cNvPr id="138252" name="Picture 12" descr="logo_vmt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032375"/>
            <a:ext cx="1835150" cy="1825625"/>
          </a:xfrm>
          <a:noFill/>
          <a:ln w="12700">
            <a:solidFill>
              <a:srgbClr val="000000"/>
            </a:solidFill>
          </a:ln>
        </p:spPr>
      </p:pic>
      <p:pic>
        <p:nvPicPr>
          <p:cNvPr id="138249" name="Picture 9" descr="LOGO COLOR MAGRI - Alta Resolución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-6000"/>
          </a:blip>
          <a:srcRect/>
          <a:stretch>
            <a:fillRect/>
          </a:stretch>
        </p:blipFill>
        <p:spPr>
          <a:xfrm>
            <a:off x="4500563" y="0"/>
            <a:ext cx="4643437" cy="1081088"/>
          </a:xfrm>
          <a:noFill/>
          <a:ln w="12700">
            <a:solidFill>
              <a:srgbClr val="000000"/>
            </a:solidFill>
          </a:ln>
        </p:spPr>
      </p:pic>
      <p:pic>
        <p:nvPicPr>
          <p:cNvPr id="138254" name="Picture 14" descr="Logo Ecolodge en Español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lum bright="6000"/>
          </a:blip>
          <a:srcRect/>
          <a:stretch>
            <a:fillRect/>
          </a:stretch>
        </p:blipFill>
        <p:spPr>
          <a:xfrm>
            <a:off x="0" y="0"/>
            <a:ext cx="1804988" cy="2708275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51050" y="0"/>
            <a:ext cx="6635750" cy="981075"/>
          </a:xfrm>
        </p:spPr>
        <p:txBody>
          <a:bodyPr/>
          <a:lstStyle/>
          <a:p>
            <a:r>
              <a:rPr lang="es-ES" sz="3600" b="1">
                <a:solidFill>
                  <a:srgbClr val="FF9900"/>
                </a:solidFill>
                <a:latin typeface="Comic Sans MS" pitchFamily="66" charset="0"/>
              </a:rPr>
              <a:t>Turismo comunitario</a:t>
            </a:r>
            <a:endParaRPr lang="es-ES" sz="3200" b="1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167940" name="Picture 4" descr="Burros trayendo agua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92663"/>
            <a:ext cx="2771775" cy="2065337"/>
          </a:xfrm>
          <a:noFill/>
          <a:ln w="12700">
            <a:solidFill>
              <a:srgbClr val="000000"/>
            </a:solidFill>
          </a:ln>
        </p:spPr>
      </p:pic>
      <p:pic>
        <p:nvPicPr>
          <p:cNvPr id="167941" name="Picture 5" descr="Empresa de botes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08275"/>
            <a:ext cx="2771775" cy="2079625"/>
          </a:xfrm>
          <a:noFill/>
          <a:ln w="12700">
            <a:solidFill>
              <a:srgbClr val="000000"/>
            </a:solidFill>
          </a:ln>
        </p:spPr>
      </p:pic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2843213" y="908050"/>
            <a:ext cx="63007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Somos un actor principal de la cadena que garantiza unos 4,000 clientes de alto gasto/año en el lago (sostenibilidad)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Hemos ayudado en la formación de micro empresas unipersonales, familiares y comunitarias exitosas: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Botes locales modificados (2 motores, asientos cómodos, chalecos salvavidas). De comunarios a asociación: Sol Tours y Mallku Tours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Restaurante comunitario (Pilkokaina – G. Pusari)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Transporte de agua, equipaje e insumos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Trabaja solo personal de la isla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Artesanía local y venta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Mantenimiento y construcción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</a:t>
            </a:r>
            <a:r>
              <a:rPr lang="es-MX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Modelo inclusivo de trabajo</a:t>
            </a:r>
            <a:endParaRPr lang="es-MX" sz="22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 b="1" i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7943" name="Picture 7" descr="Fotos Gemelitos 010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>
          <a:xfrm>
            <a:off x="0" y="620713"/>
            <a:ext cx="2808288" cy="21082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63713" y="0"/>
            <a:ext cx="7380287" cy="908050"/>
          </a:xfrm>
        </p:spPr>
        <p:txBody>
          <a:bodyPr/>
          <a:lstStyle/>
          <a:p>
            <a:r>
              <a:rPr lang="es-ES" sz="3600" b="1">
                <a:solidFill>
                  <a:srgbClr val="FF9900"/>
                </a:solidFill>
                <a:latin typeface="Comic Sans MS" pitchFamily="66" charset="0"/>
              </a:rPr>
              <a:t>Turismo comunitario</a:t>
            </a:r>
            <a:endParaRPr lang="es-ES" sz="3200" b="1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173067" name="Picture 11" descr="Chalalan y sus cabañas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24163"/>
            <a:ext cx="2916238" cy="1857375"/>
          </a:xfrm>
          <a:noFill/>
          <a:ln w="12700">
            <a:solidFill>
              <a:srgbClr val="000000"/>
            </a:solidFill>
          </a:ln>
        </p:spPr>
      </p:pic>
      <p:pic>
        <p:nvPicPr>
          <p:cNvPr id="173068" name="Picture 12" descr="Pano_2H_Hotel_Ojo_de_Perdiz__May_07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4891088"/>
            <a:ext cx="6227762" cy="1966912"/>
          </a:xfrm>
          <a:noFill/>
          <a:ln w="12700">
            <a:solidFill>
              <a:srgbClr val="000000"/>
            </a:solidFill>
          </a:ln>
        </p:spPr>
      </p:pic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843213" y="765175"/>
            <a:ext cx="63007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Principal vendedor de los proyectos comunitarios más importantes del país: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Ecolodge Chalalan. PN Madidi                     (300 paxs)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Ecolodge Tomarapi. PN Sajama                  (200 paxs)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Red Tayka. Salar de Uyuni y la REA            (600 paxs)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- La Estancia – Lago Titikaka                      (3.200 paxs)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Promoción continúa en el interior y exterior del país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</a:t>
            </a:r>
            <a:r>
              <a:rPr lang="es-MX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Modelo inclusivo de trabajo, parte de la cadena organizada (20%)</a:t>
            </a:r>
            <a:endParaRPr lang="es-MX" sz="22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 b="1" i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3070" name="Picture 14" descr="TH 08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>
          <a:xfrm>
            <a:off x="0" y="677863"/>
            <a:ext cx="2843213" cy="2132012"/>
          </a:xfrm>
          <a:noFill/>
          <a:ln w="12700">
            <a:solidFill>
              <a:srgbClr val="000000"/>
            </a:solidFill>
          </a:ln>
        </p:spPr>
      </p:pic>
      <p:pic>
        <p:nvPicPr>
          <p:cNvPr id="173066" name="Picture 10" descr="Ecolodge Tomarapi &amp; Sajama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>
          <a:xfrm>
            <a:off x="0" y="4668838"/>
            <a:ext cx="2919413" cy="2189162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es-ES" sz="3600" b="1">
                <a:solidFill>
                  <a:srgbClr val="FF9900"/>
                </a:solidFill>
                <a:latin typeface="Comic Sans MS" pitchFamily="66" charset="0"/>
              </a:rPr>
              <a:t>Revalorización cultural y manejo ambiental</a:t>
            </a:r>
            <a:endParaRPr lang="es-ES" sz="3200" b="1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171011" name="Picture 3" descr="Our Indian village - Feb 0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4140200" y="3773488"/>
            <a:ext cx="5003800" cy="3084512"/>
          </a:xfrm>
          <a:noFill/>
          <a:ln w="12700">
            <a:solidFill>
              <a:srgbClr val="000000"/>
            </a:solidFill>
          </a:ln>
        </p:spPr>
      </p:pic>
      <p:pic>
        <p:nvPicPr>
          <p:cNvPr id="171012" name="Picture 4" descr="New cabin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bright="-6000"/>
          </a:blip>
          <a:srcRect/>
          <a:stretch>
            <a:fillRect/>
          </a:stretch>
        </p:blipFill>
        <p:spPr>
          <a:xfrm>
            <a:off x="0" y="3765550"/>
            <a:ext cx="4284663" cy="3092450"/>
          </a:xfrm>
          <a:noFill/>
          <a:ln w="12700">
            <a:solidFill>
              <a:srgbClr val="000000"/>
            </a:solidFill>
          </a:ln>
        </p:spPr>
      </p:pic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419475" y="1268413"/>
            <a:ext cx="5724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Todo en un ambiente que recupera la arquitectura andina: sencilla, cómoda y mostrando su rico legado cultural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Usa los principios de sostenibilidad ambiental: reciclaje de agua, manejo de basura y energías alternativas.</a:t>
            </a:r>
            <a:endParaRPr lang="es-MX" sz="2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1014" name="Picture 6" descr="Restaurant of La Estancia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-6000"/>
          </a:blip>
          <a:srcRect/>
          <a:stretch>
            <a:fillRect/>
          </a:stretch>
        </p:blipFill>
        <p:spPr>
          <a:xfrm>
            <a:off x="0" y="1235075"/>
            <a:ext cx="3348038" cy="2511425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es-ES" sz="2800">
                <a:solidFill>
                  <a:srgbClr val="FF9900"/>
                </a:solidFill>
                <a:latin typeface="Comic Sans MS" pitchFamily="66" charset="0"/>
              </a:rPr>
              <a:t>Debemos trabajar en equipo, fortaleciendo la cadena turística organizada,</a:t>
            </a:r>
            <a:br>
              <a:rPr lang="es-ES" sz="2800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2800">
                <a:solidFill>
                  <a:srgbClr val="FF9900"/>
                </a:solidFill>
                <a:latin typeface="Comic Sans MS" pitchFamily="66" charset="0"/>
              </a:rPr>
              <a:t>combatiendo la informalidad y poca formación</a:t>
            </a:r>
            <a:br>
              <a:rPr lang="es-ES" sz="2800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280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s-ES" sz="2800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3200">
                <a:solidFill>
                  <a:srgbClr val="FF9900"/>
                </a:solidFill>
                <a:latin typeface="Comic Sans MS" pitchFamily="66" charset="0"/>
              </a:rPr>
              <a:t>GRACIAS</a:t>
            </a:r>
            <a:endParaRPr lang="es-ES" sz="2000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176131" name="Picture 3" descr="Llamitas y el lago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4300538"/>
            <a:ext cx="3779837" cy="2557462"/>
          </a:xfrm>
          <a:noFill/>
          <a:ln w="12700">
            <a:solidFill>
              <a:srgbClr val="000000"/>
            </a:solidFill>
          </a:ln>
        </p:spPr>
      </p:pic>
      <p:pic>
        <p:nvPicPr>
          <p:cNvPr id="176132" name="Picture 4" descr="Caminando en la Isla del Sol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341813"/>
            <a:ext cx="3779838" cy="2516187"/>
          </a:xfrm>
          <a:noFill/>
          <a:ln w="12700">
            <a:solidFill>
              <a:srgbClr val="000000"/>
            </a:solidFill>
          </a:ln>
        </p:spPr>
      </p:pic>
      <p:pic>
        <p:nvPicPr>
          <p:cNvPr id="176135" name="Picture 7" descr="Grupo Magri en los 30 años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03575" y="3357563"/>
            <a:ext cx="2449513" cy="20193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ES" sz="3600">
                <a:solidFill>
                  <a:srgbClr val="FF9900"/>
                </a:solidFill>
                <a:latin typeface="Comic Sans MS" pitchFamily="66" charset="0"/>
              </a:rPr>
              <a:t>Gastronomía</a:t>
            </a:r>
            <a:endParaRPr lang="es-ES" sz="320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195513" y="1125538"/>
            <a:ext cx="6948487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Elevar la calidad de la oferta boliviana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Recuperar la tradición culinaria boliviana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Incorporar proyectos locales de calidad, privados urbanos y comunitarios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s-ES" sz="4000">
                <a:solidFill>
                  <a:srgbClr val="FF9900"/>
                </a:solidFill>
                <a:latin typeface="Comic Sans MS" pitchFamily="66" charset="0"/>
              </a:rPr>
              <a:t>Que hizo Magri Turismo en 36 años</a:t>
            </a:r>
            <a:endParaRPr lang="es-BO">
              <a:solidFill>
                <a:srgbClr val="FF9900"/>
              </a:solidFill>
            </a:endParaRPr>
          </a:p>
        </p:txBody>
      </p:sp>
      <p:pic>
        <p:nvPicPr>
          <p:cNvPr id="131077" name="Picture 5" descr="Logo Ecolodge en Españ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2284413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81" name="Picture 9" descr="Magri LP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564063"/>
            <a:ext cx="3059112" cy="22939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83" name="Picture 11" descr="Llamas in the llama tr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357438"/>
            <a:ext cx="2916237" cy="2187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84" name="Picture 12" descr="La Estancia - April 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6913"/>
            <a:ext cx="3132138" cy="23510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76" name="Picture 4" descr="LOGO COLOR MAGRI - Alta Resolución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2268538" y="3644900"/>
            <a:ext cx="4175125" cy="973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2195513" y="1125538"/>
            <a:ext cx="69484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Creer en Bolivia, oficinas en La Paz y Santa Cruz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Apostó al turismo de aventura y ecoturismo (garantizando sostenibilidad y promoción)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r>
              <a:rPr lang="es-ES" sz="2800">
                <a:solidFill>
                  <a:srgbClr val="FF9900"/>
                </a:solidFill>
                <a:latin typeface="Comic Sans MS" pitchFamily="66" charset="0"/>
              </a:rPr>
              <a:t>RESPONSABILIDAD SOCIAL EMPRESARIAL</a:t>
            </a:r>
            <a:br>
              <a:rPr lang="es-ES" sz="2800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2800">
                <a:solidFill>
                  <a:srgbClr val="FF9900"/>
                </a:solidFill>
                <a:latin typeface="Comic Sans MS" pitchFamily="66" charset="0"/>
              </a:rPr>
              <a:t>Modelo Privado – Inclusivo</a:t>
            </a:r>
            <a:br>
              <a:rPr lang="es-ES" sz="2800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2800" b="1" i="1">
                <a:latin typeface="Comic Sans MS" pitchFamily="66" charset="0"/>
              </a:rPr>
              <a:t>“Albergue Ecológico La Estancia”</a:t>
            </a:r>
          </a:p>
        </p:txBody>
      </p:sp>
      <p:pic>
        <p:nvPicPr>
          <p:cNvPr id="159747" name="Picture 3" descr="Logo Ecolodge en Español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1557338"/>
            <a:ext cx="2065338" cy="299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195513" y="1557338"/>
            <a:ext cx="69484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 la mística isla del Sol - Lago Titikaka, con linda vista del lago y cordillera Real de los Andes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Manejo sostenible: energías alternativas, solar y pasiva, reciclaje de agua, manejo de basura, recuperación de arquitectura tradicional, etc.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Inclusión real de los actores locales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9749" name="Picture 5" descr="Chaman en la Roca Sagrada"/>
          <p:cNvPicPr>
            <a:picLocks noChangeAspect="1" noChangeArrowheads="1"/>
          </p:cNvPicPr>
          <p:nvPr/>
        </p:nvPicPr>
        <p:blipFill>
          <a:blip r:embed="rId3">
            <a:lum bright="-18000" contrast="6000"/>
          </a:blip>
          <a:srcRect/>
          <a:stretch>
            <a:fillRect/>
          </a:stretch>
        </p:blipFill>
        <p:spPr bwMode="auto">
          <a:xfrm>
            <a:off x="5435600" y="4564063"/>
            <a:ext cx="3708400" cy="22939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9750" name="Picture 6" descr="Chincana ruins &amp; the lake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0" y="4506913"/>
            <a:ext cx="3132138" cy="23510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9751" name="Picture 7" descr="Atardecer del Ancohuma - Illampu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>
            <a:off x="2916238" y="4292600"/>
            <a:ext cx="2735262" cy="1763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r>
              <a:rPr lang="es-ES" sz="3600" b="1" i="1">
                <a:latin typeface="Comic Sans MS" pitchFamily="66" charset="0"/>
              </a:rPr>
              <a:t>Albergue Ecológico La Estancia</a:t>
            </a:r>
            <a:r>
              <a:rPr lang="es-ES" sz="360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s-ES" sz="3600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2800">
                <a:solidFill>
                  <a:srgbClr val="FF9900"/>
                </a:solidFill>
                <a:latin typeface="Comic Sans MS" pitchFamily="66" charset="0"/>
              </a:rPr>
              <a:t>Isla del Sol – Lago Titikaka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627313" y="1268413"/>
            <a:ext cx="6516687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 cabañas dobles, matrimoniales y 1 triple (total de 40 paxs), con baño privado y colectores solares.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restaurante y bar</a:t>
            </a:r>
          </a:p>
          <a:p>
            <a:pPr marL="231775" indent="-231775"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s-MX" sz="2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Todas con hermosas vistas del lago y Cordillera Real de Los Andes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5652" name="Picture 4" descr="Our Indian village 11 07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851275" y="3836988"/>
            <a:ext cx="5292725" cy="3021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5653" name="Picture 5" descr="La Estancia - April 07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0" y="3859213"/>
            <a:ext cx="3995738" cy="2998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5654" name="Picture 6" descr="Ecolodge La Estancia - Twin 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2109788" cy="2811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es-ES" sz="3600" b="1">
                <a:solidFill>
                  <a:srgbClr val="FF9900"/>
                </a:solidFill>
                <a:latin typeface="Comic Sans MS" pitchFamily="66" charset="0"/>
              </a:rPr>
              <a:t>GASTRONOMÍA</a:t>
            </a:r>
            <a:r>
              <a:rPr lang="es-ES" sz="360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s-ES" sz="3600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3200">
                <a:solidFill>
                  <a:srgbClr val="FF9900"/>
                </a:solidFill>
                <a:latin typeface="Comic Sans MS" pitchFamily="66" charset="0"/>
              </a:rPr>
              <a:t>Recuperación de la cocina nacional</a:t>
            </a:r>
          </a:p>
        </p:txBody>
      </p:sp>
      <p:pic>
        <p:nvPicPr>
          <p:cNvPr id="168963" name="Picture 3" descr="Aptapi in Pilkokain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6300788" y="4724400"/>
            <a:ext cx="2843212" cy="2133600"/>
          </a:xfrm>
          <a:noFill/>
          <a:ln w="12700">
            <a:solidFill>
              <a:srgbClr val="000000"/>
            </a:solidFill>
          </a:ln>
        </p:spPr>
      </p:pic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3132138" y="1052513"/>
            <a:ext cx="60118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365125" indent="-36512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Sopas andinas:</a:t>
            </a: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quinua, chairo y verduras</a:t>
            </a:r>
          </a:p>
          <a:p>
            <a:pPr marL="365125" indent="-36512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Aptapi: </a:t>
            </a: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queso, haba, choclo, ispi, pejerrey, trucha, papa, oca y huevo.</a:t>
            </a:r>
          </a:p>
          <a:p>
            <a:pPr marL="365125" indent="-36512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=&gt; </a:t>
            </a:r>
            <a:r>
              <a:rPr lang="es-MX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Sirve para vegetarianos y otros</a:t>
            </a:r>
          </a:p>
          <a:p>
            <a:pPr marL="365125" indent="-36512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Huatía: </a:t>
            </a: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cerdo, pollo, papa, oca, camote, verduras cocidas y ensaladas.</a:t>
            </a:r>
          </a:p>
          <a:p>
            <a:pPr marL="365125" indent="-36512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Picaditos:</a:t>
            </a: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pasancalla, tostado, tarwi, plátano frito, etc.</a:t>
            </a:r>
            <a:endParaRPr lang="es-MX" sz="2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8965" name="Picture 5" descr="La watia list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0" y="2708275"/>
            <a:ext cx="3114675" cy="4149725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s-ES" sz="4000" b="1">
                <a:solidFill>
                  <a:srgbClr val="FF9900"/>
                </a:solidFill>
                <a:latin typeface="Comic Sans MS" pitchFamily="66" charset="0"/>
              </a:rPr>
              <a:t>GASTRONOMÍA</a:t>
            </a:r>
            <a:br>
              <a:rPr lang="es-ES" sz="4000" b="1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3200">
                <a:solidFill>
                  <a:srgbClr val="FF9900"/>
                </a:solidFill>
                <a:latin typeface="Comic Sans MS" pitchFamily="66" charset="0"/>
              </a:rPr>
              <a:t>Adaptación al gusto del turista</a:t>
            </a:r>
          </a:p>
        </p:txBody>
      </p:sp>
      <p:pic>
        <p:nvPicPr>
          <p:cNvPr id="169987" name="Picture 3" descr="Breakfast buffet in La Estanci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92600"/>
            <a:ext cx="3419475" cy="2565400"/>
          </a:xfrm>
          <a:noFill/>
          <a:ln w="12700">
            <a:solidFill>
              <a:srgbClr val="000000"/>
            </a:solidFill>
          </a:ln>
        </p:spPr>
      </p:pic>
      <p:pic>
        <p:nvPicPr>
          <p:cNvPr id="169988" name="Picture 4" descr="Desayuno buffet del ecolodg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5795963" y="4344988"/>
            <a:ext cx="3348037" cy="2513012"/>
          </a:xfrm>
          <a:noFill/>
          <a:ln w="12700">
            <a:solidFill>
              <a:srgbClr val="000000"/>
            </a:solidFill>
          </a:ln>
        </p:spPr>
      </p:pic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3419475" y="1268413"/>
            <a:ext cx="5724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Desayuno buffet: </a:t>
            </a: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yogurt, leche, jugos naturales, frutas, queso, huevo, cereales, café, te y mates.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Almuerzo y cena: </a:t>
            </a: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pescado, carne, pollo y vegetariano (a elección). Siempre verduras cocidas!!!</a:t>
            </a:r>
            <a:endParaRPr lang="es-MX" sz="22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9990" name="Picture 6" descr="Restaurant of La Estancia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>
          <a:xfrm>
            <a:off x="0" y="1757363"/>
            <a:ext cx="3419475" cy="25654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s-ES" sz="4000" b="1">
                <a:solidFill>
                  <a:srgbClr val="FF9900"/>
                </a:solidFill>
                <a:latin typeface="Comic Sans MS" pitchFamily="66" charset="0"/>
              </a:rPr>
              <a:t>GASTRONOMÍA</a:t>
            </a:r>
            <a:br>
              <a:rPr lang="es-ES" sz="4000" b="1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3200">
                <a:solidFill>
                  <a:srgbClr val="FF9900"/>
                </a:solidFill>
                <a:latin typeface="Comic Sans MS" pitchFamily="66" charset="0"/>
              </a:rPr>
              <a:t>Lecciones aprendidas</a:t>
            </a:r>
          </a:p>
        </p:txBody>
      </p:sp>
      <p:pic>
        <p:nvPicPr>
          <p:cNvPr id="172035" name="Picture 3" descr="Breakfast buffet in La Estanci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00550"/>
            <a:ext cx="3276600" cy="2457450"/>
          </a:xfrm>
          <a:noFill/>
          <a:ln w="12700">
            <a:solidFill>
              <a:srgbClr val="000000"/>
            </a:solidFill>
          </a:ln>
        </p:spPr>
      </p:pic>
      <p:pic>
        <p:nvPicPr>
          <p:cNvPr id="172036" name="Picture 4" descr="Desayuno buffet del ecolodg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5795963" y="4344988"/>
            <a:ext cx="3348037" cy="2513012"/>
          </a:xfrm>
          <a:noFill/>
          <a:ln w="12700">
            <a:solidFill>
              <a:srgbClr val="000000"/>
            </a:solidFill>
          </a:ln>
        </p:spPr>
      </p:pic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3419475" y="1268413"/>
            <a:ext cx="5724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Cuidar la salud del turista, no está acostumbrado a todo lo nuestro. La solución es la fusión 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=&gt; Moda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higiene es vital, a todo nivel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rotación en el área rural es una realidad, se debe prever y vivir con ello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creatividad te posiciona en el mercado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MX" sz="2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2038" name="Picture 6" descr="Restaurant of La Estancia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>
          <a:xfrm>
            <a:off x="0" y="1952625"/>
            <a:ext cx="3276600" cy="245745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b="1">
                <a:solidFill>
                  <a:srgbClr val="FF9900"/>
                </a:solidFill>
              </a:rPr>
              <a:t>Educación</a:t>
            </a:r>
            <a:br>
              <a:rPr lang="en-US" b="1">
                <a:solidFill>
                  <a:srgbClr val="FF9900"/>
                </a:solidFill>
              </a:rPr>
            </a:br>
            <a:r>
              <a:rPr lang="en-US" sz="3200">
                <a:solidFill>
                  <a:srgbClr val="FF9900"/>
                </a:solidFill>
              </a:rPr>
              <a:t>Siempre basado en la sostenibilidad</a:t>
            </a:r>
            <a:endParaRPr lang="es-ES" sz="3200">
              <a:solidFill>
                <a:srgbClr val="FF9900"/>
              </a:solidFill>
            </a:endParaRPr>
          </a:p>
        </p:txBody>
      </p:sp>
      <p:graphicFrame>
        <p:nvGraphicFramePr>
          <p:cNvPr id="175107" name="Diagram 3"/>
          <p:cNvGraphicFramePr>
            <a:graphicFrameLocks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ompatibility">
            <com:legacyDrawing xmlns:com="http://schemas.openxmlformats.org/drawingml/2006/compatibility" spid="_x0000_s17510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58888" y="0"/>
            <a:ext cx="7885112" cy="1052513"/>
          </a:xfrm>
        </p:spPr>
        <p:txBody>
          <a:bodyPr/>
          <a:lstStyle/>
          <a:p>
            <a:r>
              <a:rPr lang="es-ES" sz="4000" b="1">
                <a:solidFill>
                  <a:srgbClr val="FF9900"/>
                </a:solidFill>
                <a:latin typeface="Comic Sans MS" pitchFamily="66" charset="0"/>
              </a:rPr>
              <a:t>Educación</a:t>
            </a:r>
            <a:br>
              <a:rPr lang="es-ES" sz="4000" b="1">
                <a:solidFill>
                  <a:srgbClr val="FF9900"/>
                </a:solidFill>
                <a:latin typeface="Comic Sans MS" pitchFamily="66" charset="0"/>
              </a:rPr>
            </a:br>
            <a:r>
              <a:rPr lang="es-ES" sz="3200">
                <a:solidFill>
                  <a:srgbClr val="FF9900"/>
                </a:solidFill>
                <a:latin typeface="Comic Sans MS" pitchFamily="66" charset="0"/>
              </a:rPr>
              <a:t>Lecciones aprendidas</a:t>
            </a:r>
          </a:p>
        </p:txBody>
      </p:sp>
      <p:pic>
        <p:nvPicPr>
          <p:cNvPr id="166916" name="Picture 4" descr="Extrayendo sal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5089525"/>
            <a:ext cx="4067175" cy="1768475"/>
          </a:xfrm>
          <a:noFill/>
          <a:ln w="12700">
            <a:solidFill>
              <a:srgbClr val="000000"/>
            </a:solidFill>
          </a:ln>
        </p:spPr>
      </p:pic>
      <p:pic>
        <p:nvPicPr>
          <p:cNvPr id="166918" name="Picture 6" descr="Concepción y su carretó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contrast="6000"/>
          </a:blip>
          <a:srcRect/>
          <a:stretch>
            <a:fillRect/>
          </a:stretch>
        </p:blipFill>
        <p:spPr>
          <a:xfrm>
            <a:off x="0" y="4999038"/>
            <a:ext cx="2771775" cy="1858962"/>
          </a:xfrm>
          <a:noFill/>
          <a:ln w="12700">
            <a:solidFill>
              <a:srgbClr val="000000"/>
            </a:solidFill>
          </a:ln>
        </p:spPr>
      </p:pic>
      <p:pic>
        <p:nvPicPr>
          <p:cNvPr id="166920" name="Picture 8" descr="Biking in Chuspipata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924175"/>
            <a:ext cx="2771775" cy="2078038"/>
          </a:xfrm>
          <a:noFill/>
          <a:ln w="12700">
            <a:solidFill>
              <a:srgbClr val="000000"/>
            </a:solidFill>
          </a:ln>
        </p:spPr>
      </p:pic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2771775" y="1196975"/>
            <a:ext cx="68040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marL="231775" indent="-231775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Procesos continuos de capacitación, que garanticen aprendizaje y dinamismo.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Realidad de rotación alta, por problemas de género, sociales y culturales. Formar a más para prever.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Incorporar proyectos locales de calidad, e inclusión real en la cadena de trabajo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 necesita el apoyo del estado fundamentalmente local, muy dividido y político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MX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gestión comunitaria basada en el sindicato, que tiene su origen colonial, de cambio anual. Trunca procesos de gestión continua y efectiva.</a:t>
            </a:r>
          </a:p>
        </p:txBody>
      </p:sp>
      <p:pic>
        <p:nvPicPr>
          <p:cNvPr id="166922" name="Picture 10" descr="Cal Orcko en SRE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>
          <a:xfrm>
            <a:off x="2771775" y="5076825"/>
            <a:ext cx="2376488" cy="1781175"/>
          </a:xfrm>
          <a:noFill/>
          <a:ln w="12700">
            <a:solidFill>
              <a:srgbClr val="000000"/>
            </a:solidFill>
          </a:ln>
        </p:spPr>
      </p:pic>
      <p:pic>
        <p:nvPicPr>
          <p:cNvPr id="166925" name="Picture 13" descr="Apta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14425"/>
            <a:ext cx="2771775" cy="1844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3897</TotalTime>
  <Words>477</Words>
  <Application>Microsoft Office PowerPoint</Application>
  <PresentationFormat>Presentación en pantalla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Verdana</vt:lpstr>
      <vt:lpstr>Wingdings</vt:lpstr>
      <vt:lpstr>Comic Sans MS</vt:lpstr>
      <vt:lpstr>Tahoma</vt:lpstr>
      <vt:lpstr>Globo</vt:lpstr>
      <vt:lpstr>     "GASTRONOMÍA, EDUCACIÓN         Y TURISMO COMUNITARIO“  XIX CONGRESO PANAMERICANO DE ESCUELAS DE HOTELERÍA, GASTRONOMÍA Y TURISMO, CONPEHT – BOLIVIA 2009                     Ing. Jorge Cárdenas Robles                       Gerente de Producto y Ventas - Magri Turismo                            Consultor en Turismo Sostenible                            Email: jorge.cardenas@magriturismo.com                       La Paz, 28 de Octubre de 2009</vt:lpstr>
      <vt:lpstr>Que hizo Magri Turismo en 36 años</vt:lpstr>
      <vt:lpstr>RESPONSABILIDAD SOCIAL EMPRESARIAL Modelo Privado – Inclusivo “Albergue Ecológico La Estancia”</vt:lpstr>
      <vt:lpstr>Albergue Ecológico La Estancia Isla del Sol – Lago Titikaka</vt:lpstr>
      <vt:lpstr>GASTRONOMÍA Recuperación de la cocina nacional</vt:lpstr>
      <vt:lpstr>GASTRONOMÍA Adaptación al gusto del turista</vt:lpstr>
      <vt:lpstr>GASTRONOMÍA Lecciones aprendidas</vt:lpstr>
      <vt:lpstr>Educación Siempre basado en la sostenibilidad</vt:lpstr>
      <vt:lpstr>Educación Lecciones aprendidas</vt:lpstr>
      <vt:lpstr>Turismo comunitario</vt:lpstr>
      <vt:lpstr>Turismo comunitario</vt:lpstr>
      <vt:lpstr>Revalorización cultural y manejo ambiental</vt:lpstr>
      <vt:lpstr>Debemos trabajar en equipo, fortaleciendo la cadena turística organizada, combatiendo la informalidad y poca formación  GRACIAS</vt:lpstr>
      <vt:lpstr>Gastronomía</vt:lpstr>
    </vt:vector>
  </TitlesOfParts>
  <Company>Mi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salar de Uyuni y los nuevos programas</dc:title>
  <dc:creator> </dc:creator>
  <cp:lastModifiedBy>pc</cp:lastModifiedBy>
  <cp:revision>83</cp:revision>
  <dcterms:created xsi:type="dcterms:W3CDTF">2006-07-07T15:09:46Z</dcterms:created>
  <dcterms:modified xsi:type="dcterms:W3CDTF">2009-10-30T17:23:17Z</dcterms:modified>
</cp:coreProperties>
</file>